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368" r:id="rId3"/>
    <p:sldId id="378" r:id="rId4"/>
    <p:sldId id="371" r:id="rId5"/>
    <p:sldId id="394" r:id="rId6"/>
    <p:sldId id="298" r:id="rId7"/>
    <p:sldId id="390" r:id="rId8"/>
    <p:sldId id="389" r:id="rId9"/>
    <p:sldId id="388" r:id="rId10"/>
    <p:sldId id="384" r:id="rId11"/>
    <p:sldId id="385" r:id="rId12"/>
    <p:sldId id="387" r:id="rId13"/>
    <p:sldId id="380" r:id="rId14"/>
    <p:sldId id="381" r:id="rId15"/>
    <p:sldId id="383" r:id="rId16"/>
    <p:sldId id="382" r:id="rId17"/>
    <p:sldId id="392" r:id="rId18"/>
    <p:sldId id="391" r:id="rId19"/>
    <p:sldId id="393" r:id="rId20"/>
    <p:sldId id="373" r:id="rId21"/>
    <p:sldId id="355" r:id="rId22"/>
    <p:sldId id="358" r:id="rId23"/>
    <p:sldId id="372" r:id="rId24"/>
    <p:sldId id="374" r:id="rId25"/>
    <p:sldId id="376" r:id="rId26"/>
    <p:sldId id="377" r:id="rId27"/>
    <p:sldId id="365" r:id="rId28"/>
    <p:sldId id="386" r:id="rId29"/>
    <p:sldId id="35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C819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80" d="100"/>
          <a:sy n="80" d="100"/>
        </p:scale>
        <p:origin x="7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D065-2ADF-4DA7-8F2E-23EC58D40D11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2266E-12A6-460A-B481-80BECBEE29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83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674E07-7A33-4BCE-A796-EA58D51A5A7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AC46D-466D-45F2-A3F9-7917A0C5D1E2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2266E-12A6-460A-B481-80BECBEE29F0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52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0B77A-52B7-4D2E-B938-F667D87B4C7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72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DEB29-DDC6-41A1-A580-6A2FA0A32D3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1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3C3B0-F1A5-4A93-ABD3-B6F5DE6E64DC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1981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4BD8-7E9F-470B-91C8-ABC706AFE10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70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0AC10-17B7-4614-98EB-45DCD7B9EEB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8848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FB1BA-FBD8-41A9-9020-65B1743C43C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886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65BC2-05A9-41FC-BC9E-B807A364825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7520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8F0E6-93E8-4520-BF95-BEFC33D2670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14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5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4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70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 txBox="1">
            <a:spLocks noGrp="1"/>
          </p:cNvSpPr>
          <p:nvPr>
            <p:ph idx="3"/>
          </p:nvPr>
        </p:nvSpPr>
        <p:spPr>
          <a:xfrm>
            <a:off x="457200" y="3938585"/>
            <a:ext cx="4038603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lang="en-GB"/>
            </a:lvl1pPr>
          </a:lstStyle>
          <a:p>
            <a:pPr>
              <a:defRPr/>
            </a:pPr>
            <a:endParaRPr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lang="en-GB"/>
            </a:lvl1pPr>
          </a:lstStyle>
          <a:p>
            <a:pPr>
              <a:defRPr/>
            </a:pPr>
            <a:endParaRPr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lang="en-GB"/>
            </a:lvl1pPr>
          </a:lstStyle>
          <a:p>
            <a:pPr>
              <a:defRPr/>
            </a:pPr>
            <a:fld id="{947F5982-984C-4C9F-986C-8FD8BF0B56C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432917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3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4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6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9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56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20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85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7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DA0B-D92F-44D5-8284-48DA35047D40}" type="datetimeFigureOut">
              <a:rPr lang="es-ES" smtClean="0"/>
              <a:pPr/>
              <a:t>29/10/2019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6131-B8F0-44EA-954C-A0EBA64826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4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5.w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7.w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4.wmf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3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8.wmf"/><Relationship Id="rId9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76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5.wmf"/><Relationship Id="rId5" Type="http://schemas.openxmlformats.org/officeDocument/2006/relationships/image" Target="../media/image78.pn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77.png"/><Relationship Id="rId9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13" Type="http://schemas.openxmlformats.org/officeDocument/2006/relationships/image" Target="../media/image103.wmf"/><Relationship Id="rId3" Type="http://schemas.openxmlformats.org/officeDocument/2006/relationships/image" Target="../media/image104.emf"/><Relationship Id="rId7" Type="http://schemas.openxmlformats.org/officeDocument/2006/relationships/image" Target="../media/image108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emf"/><Relationship Id="rId11" Type="http://schemas.openxmlformats.org/officeDocument/2006/relationships/image" Target="../media/image112.emf"/><Relationship Id="rId5" Type="http://schemas.openxmlformats.org/officeDocument/2006/relationships/image" Target="../media/image106.emf"/><Relationship Id="rId10" Type="http://schemas.openxmlformats.org/officeDocument/2006/relationships/image" Target="../media/image111.emf"/><Relationship Id="rId4" Type="http://schemas.openxmlformats.org/officeDocument/2006/relationships/image" Target="../media/image105.emf"/><Relationship Id="rId9" Type="http://schemas.openxmlformats.org/officeDocument/2006/relationships/image" Target="../media/image1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9856" y="980728"/>
            <a:ext cx="7772400" cy="247570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Entropic diffusion in confined soft-matter and biological systems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ES" sz="3600" b="1" i="1" dirty="0">
              <a:solidFill>
                <a:srgbClr val="0000CC"/>
              </a:solidFill>
            </a:endParaRPr>
          </a:p>
        </p:txBody>
      </p:sp>
      <p:sp>
        <p:nvSpPr>
          <p:cNvPr id="16387" name="5 Subtítulo"/>
          <p:cNvSpPr>
            <a:spLocks noGrp="1"/>
          </p:cNvSpPr>
          <p:nvPr>
            <p:ph type="subTitle" idx="1"/>
          </p:nvPr>
        </p:nvSpPr>
        <p:spPr>
          <a:xfrm>
            <a:off x="1475656" y="3146326"/>
            <a:ext cx="6400800" cy="864096"/>
          </a:xfrm>
        </p:spPr>
        <p:txBody>
          <a:bodyPr/>
          <a:lstStyle/>
          <a:p>
            <a:pPr eaLnBrk="1" hangingPunct="1"/>
            <a:r>
              <a:rPr lang="es-ES" b="1" dirty="0">
                <a:solidFill>
                  <a:srgbClr val="0000CC"/>
                </a:solidFill>
              </a:rPr>
              <a:t>Miguel </a:t>
            </a:r>
            <a:r>
              <a:rPr lang="es-ES" b="1" dirty="0" err="1">
                <a:solidFill>
                  <a:srgbClr val="0000CC"/>
                </a:solidFill>
              </a:rPr>
              <a:t>Rubi</a:t>
            </a:r>
            <a:endParaRPr lang="es-ES" b="1" dirty="0">
              <a:solidFill>
                <a:srgbClr val="0000CC"/>
              </a:solidFill>
            </a:endParaRPr>
          </a:p>
        </p:txBody>
      </p:sp>
      <p:pic>
        <p:nvPicPr>
          <p:cNvPr id="4" name="Picture 5" descr="marc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568107"/>
            <a:ext cx="27368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539552" y="50662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006600"/>
                </a:solidFill>
              </a:rPr>
              <a:t>Transport phenomena in </a:t>
            </a:r>
            <a:r>
              <a:rPr lang="en-US" b="1" i="1" dirty="0">
                <a:solidFill>
                  <a:srgbClr val="006600"/>
                </a:solidFill>
              </a:rPr>
              <a:t>c</a:t>
            </a:r>
            <a:r>
              <a:rPr lang="en-US" b="1" i="1" dirty="0" smtClean="0">
                <a:solidFill>
                  <a:srgbClr val="006600"/>
                </a:solidFill>
              </a:rPr>
              <a:t>omplex environments, </a:t>
            </a:r>
            <a:endParaRPr lang="en-US" b="1" i="1" dirty="0">
              <a:solidFill>
                <a:srgbClr val="006600"/>
              </a:solidFill>
            </a:endParaRPr>
          </a:p>
          <a:p>
            <a:r>
              <a:rPr lang="en-US" b="1" i="1" dirty="0" smtClean="0">
                <a:solidFill>
                  <a:srgbClr val="006600"/>
                </a:solidFill>
              </a:rPr>
              <a:t>Ettore </a:t>
            </a:r>
            <a:r>
              <a:rPr lang="en-US" b="1" i="1" dirty="0" err="1" smtClean="0">
                <a:solidFill>
                  <a:srgbClr val="006600"/>
                </a:solidFill>
              </a:rPr>
              <a:t>Majorana</a:t>
            </a:r>
            <a:r>
              <a:rPr lang="en-US" b="1" i="1" dirty="0" smtClean="0">
                <a:solidFill>
                  <a:srgbClr val="006600"/>
                </a:solidFill>
              </a:rPr>
              <a:t> Centre, 2019</a:t>
            </a:r>
            <a:endParaRPr lang="en-US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2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10126"/>
              </p:ext>
            </p:extLst>
          </p:nvPr>
        </p:nvGraphicFramePr>
        <p:xfrm>
          <a:off x="5327650" y="1268413"/>
          <a:ext cx="17303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7" name="Equation" r:id="rId3" imgW="1180800" imgH="431640" progId="Equation.DSMT4">
                  <p:embed/>
                </p:oleObj>
              </mc:Choice>
              <mc:Fallback>
                <p:oleObj name="Equation" r:id="rId3" imgW="1180800" imgH="431640" progId="Equation.DSMT4">
                  <p:embed/>
                  <p:pic>
                    <p:nvPicPr>
                      <p:cNvPr id="11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1268413"/>
                        <a:ext cx="1730375" cy="633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9552" y="260648"/>
            <a:ext cx="271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C00000"/>
                </a:solidFill>
              </a:rPr>
              <a:t>Entropic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barriers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66" y="2132856"/>
            <a:ext cx="2448272" cy="26214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755576" y="1215787"/>
            <a:ext cx="333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00CC"/>
                </a:solidFill>
              </a:rPr>
              <a:t>Porous</a:t>
            </a:r>
            <a:r>
              <a:rPr lang="es-ES" b="1" dirty="0" smtClean="0">
                <a:solidFill>
                  <a:srgbClr val="0000CC"/>
                </a:solidFill>
              </a:rPr>
              <a:t> </a:t>
            </a:r>
            <a:r>
              <a:rPr lang="es-ES" b="1" dirty="0" err="1" smtClean="0">
                <a:solidFill>
                  <a:srgbClr val="0000CC"/>
                </a:solidFill>
              </a:rPr>
              <a:t>medium</a:t>
            </a:r>
            <a:endParaRPr lang="es-ES" b="1" dirty="0">
              <a:solidFill>
                <a:srgbClr val="0000CC"/>
              </a:solidFill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12650"/>
              </p:ext>
            </p:extLst>
          </p:nvPr>
        </p:nvGraphicFramePr>
        <p:xfrm>
          <a:off x="5354381" y="3613466"/>
          <a:ext cx="18430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8" name="Equation" r:id="rId6" imgW="1257120" imgH="457200" progId="Equation.DSMT4">
                  <p:embed/>
                </p:oleObj>
              </mc:Choice>
              <mc:Fallback>
                <p:oleObj name="Equation" r:id="rId6" imgW="1257120" imgH="457200" progId="Equation.DSMT4">
                  <p:embed/>
                  <p:pic>
                    <p:nvPicPr>
                      <p:cNvPr id="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381" y="3613466"/>
                        <a:ext cx="1843088" cy="671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697955"/>
              </p:ext>
            </p:extLst>
          </p:nvPr>
        </p:nvGraphicFramePr>
        <p:xfrm>
          <a:off x="5973456" y="2427680"/>
          <a:ext cx="604937" cy="65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9" name="Equation" r:id="rId8" imgW="419040" imgH="457200" progId="Equation.DSMT4">
                  <p:embed/>
                </p:oleObj>
              </mc:Choice>
              <mc:Fallback>
                <p:oleObj name="Equation" r:id="rId8" imgW="419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3456" y="2427680"/>
                        <a:ext cx="604937" cy="659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716016" y="252372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Porosity</a:t>
            </a:r>
            <a:r>
              <a:rPr lang="es-ES" dirty="0" smtClean="0"/>
              <a:t>:</a:t>
            </a: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744450"/>
              </p:ext>
            </p:extLst>
          </p:nvPr>
        </p:nvGraphicFramePr>
        <p:xfrm>
          <a:off x="5287771" y="5032040"/>
          <a:ext cx="1909698" cy="63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0" name="Equation" r:id="rId10" imgW="1371600" imgH="457200" progId="Equation.DSMT4">
                  <p:embed/>
                </p:oleObj>
              </mc:Choice>
              <mc:Fallback>
                <p:oleObj name="Equation" r:id="rId10" imgW="1371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7771" y="5032040"/>
                        <a:ext cx="1909698" cy="636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5623" y="4936059"/>
            <a:ext cx="1681015" cy="1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3" y="2069483"/>
            <a:ext cx="3562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1572"/>
              </p:ext>
            </p:extLst>
          </p:nvPr>
        </p:nvGraphicFramePr>
        <p:xfrm>
          <a:off x="897731" y="1241073"/>
          <a:ext cx="6429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0" name="Equation" r:id="rId5" imgW="381000" imgH="228600" progId="Equation.DSMT4">
                  <p:embed/>
                </p:oleObj>
              </mc:Choice>
              <mc:Fallback>
                <p:oleObj name="Equation" r:id="rId5" imgW="381000" imgH="228600" progId="Equation.DSMT4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731" y="1241073"/>
                        <a:ext cx="642938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352707"/>
              </p:ext>
            </p:extLst>
          </p:nvPr>
        </p:nvGraphicFramePr>
        <p:xfrm>
          <a:off x="5148263" y="4005263"/>
          <a:ext cx="2880121" cy="74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1" name="Equation" r:id="rId7" imgW="1726451" imgH="444307" progId="Equation.DSMT4">
                  <p:embed/>
                </p:oleObj>
              </mc:Choice>
              <mc:Fallback>
                <p:oleObj name="Equation" r:id="rId7" imgW="1726451" imgH="444307" progId="Equation.DSMT4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05263"/>
                        <a:ext cx="2880121" cy="7477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Conector recto de flecha"/>
          <p:cNvCxnSpPr/>
          <p:nvPr/>
        </p:nvCxnSpPr>
        <p:spPr>
          <a:xfrm rot="16200000" flipH="1">
            <a:off x="1015557" y="1870774"/>
            <a:ext cx="928687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6300788" y="5445125"/>
          <a:ext cx="15922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2" name="Equation" r:id="rId9" imgW="952087" imgH="215806" progId="Equation.DSMT4">
                  <p:embed/>
                </p:oleObj>
              </mc:Choice>
              <mc:Fallback>
                <p:oleObj name="Equation" r:id="rId9" imgW="952087" imgH="215806" progId="Equation.DSMT4">
                  <p:embed/>
                  <p:pic>
                    <p:nvPicPr>
                      <p:cNvPr id="51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445125"/>
                        <a:ext cx="15922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>
            <p:extLst/>
          </p:nvPr>
        </p:nvGraphicFramePr>
        <p:xfrm>
          <a:off x="1219200" y="4868863"/>
          <a:ext cx="2016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3" name="Equation" r:id="rId11" imgW="1244520" imgH="457200" progId="Equation.DSMT4">
                  <p:embed/>
                </p:oleObj>
              </mc:Choice>
              <mc:Fallback>
                <p:oleObj name="Equation" r:id="rId11" imgW="1244520" imgH="457200" progId="Equation.DSMT4">
                  <p:embed/>
                  <p:pic>
                    <p:nvPicPr>
                      <p:cNvPr id="51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68863"/>
                        <a:ext cx="20161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0"/>
          <p:cNvGraphicFramePr>
            <a:graphicFrameLocks noChangeAspect="1"/>
          </p:cNvGraphicFramePr>
          <p:nvPr/>
        </p:nvGraphicFramePr>
        <p:xfrm>
          <a:off x="3419475" y="5013325"/>
          <a:ext cx="857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4" name="Equation" r:id="rId13" imgW="418918" imgH="177723" progId="Equation.DSMT4">
                  <p:embed/>
                </p:oleObj>
              </mc:Choice>
              <mc:Fallback>
                <p:oleObj name="Equation" r:id="rId13" imgW="418918" imgH="177723" progId="Equation.DSMT4">
                  <p:embed/>
                  <p:pic>
                    <p:nvPicPr>
                      <p:cNvPr id="51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013325"/>
                        <a:ext cx="8572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127" name="Object 15"/>
          <p:cNvGraphicFramePr>
            <a:graphicFrameLocks noChangeAspect="1"/>
          </p:cNvGraphicFramePr>
          <p:nvPr/>
        </p:nvGraphicFramePr>
        <p:xfrm>
          <a:off x="1476375" y="5949950"/>
          <a:ext cx="944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5" name="Equation" r:id="rId15" imgW="520474" imgH="241195" progId="Equation.DSMT4">
                  <p:embed/>
                </p:oleObj>
              </mc:Choice>
              <mc:Fallback>
                <p:oleObj name="Equation" r:id="rId15" imgW="520474" imgH="241195" progId="Equation.DSMT4">
                  <p:embed/>
                  <p:pic>
                    <p:nvPicPr>
                      <p:cNvPr id="51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949950"/>
                        <a:ext cx="9445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4"/>
          <p:cNvGraphicFramePr>
            <a:graphicFrameLocks noChangeAspect="1"/>
          </p:cNvGraphicFramePr>
          <p:nvPr/>
        </p:nvGraphicFramePr>
        <p:xfrm>
          <a:off x="3419475" y="5949950"/>
          <a:ext cx="857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6" name="Equation" r:id="rId17" imgW="418918" imgH="177723" progId="Equation.DSMT4">
                  <p:embed/>
                </p:oleObj>
              </mc:Choice>
              <mc:Fallback>
                <p:oleObj name="Equation" r:id="rId17" imgW="418918" imgH="177723" progId="Equation.DSMT4">
                  <p:embed/>
                  <p:pic>
                    <p:nvPicPr>
                      <p:cNvPr id="512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949950"/>
                        <a:ext cx="8572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9" name="19 CuadroTexto"/>
          <p:cNvSpPr txBox="1">
            <a:spLocks noChangeArrowheads="1"/>
          </p:cNvSpPr>
          <p:nvPr/>
        </p:nvSpPr>
        <p:spPr bwMode="auto">
          <a:xfrm>
            <a:off x="6117517" y="1904207"/>
            <a:ext cx="1008062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2d</a:t>
            </a:r>
            <a:r>
              <a:rPr lang="es-ES" dirty="0">
                <a:sym typeface="Wingdings" pitchFamily="2" charset="2"/>
              </a:rPr>
              <a:t>1d</a:t>
            </a:r>
            <a:endParaRPr lang="es-ES" dirty="0"/>
          </a:p>
        </p:txBody>
      </p:sp>
      <p:graphicFrame>
        <p:nvGraphicFramePr>
          <p:cNvPr id="512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74074"/>
              </p:ext>
            </p:extLst>
          </p:nvPr>
        </p:nvGraphicFramePr>
        <p:xfrm>
          <a:off x="5041900" y="2565401"/>
          <a:ext cx="3058492" cy="82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7" name="Equation" r:id="rId19" imgW="1777229" imgH="482391" progId="Equation.DSMT4">
                  <p:embed/>
                </p:oleObj>
              </mc:Choice>
              <mc:Fallback>
                <p:oleObj name="Equation" r:id="rId19" imgW="1777229" imgH="482391" progId="Equation.DSMT4">
                  <p:embed/>
                  <p:pic>
                    <p:nvPicPr>
                      <p:cNvPr id="512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2565401"/>
                        <a:ext cx="3058492" cy="829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 flipH="1">
            <a:off x="801294" y="574969"/>
            <a:ext cx="211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</a:rPr>
              <a:t>Tortuous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channel</a:t>
            </a:r>
            <a:endParaRPr lang="es-E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507138" cy="315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80049" y="5517232"/>
            <a:ext cx="1527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990000"/>
                </a:solidFill>
              </a:rPr>
              <a:t>FJ: </a:t>
            </a:r>
            <a:r>
              <a:rPr lang="es-ES" sz="2000" dirty="0" err="1"/>
              <a:t>solid</a:t>
            </a:r>
            <a:r>
              <a:rPr lang="es-ES" sz="2000" dirty="0"/>
              <a:t> </a:t>
            </a:r>
            <a:r>
              <a:rPr lang="es-ES" sz="2000" dirty="0" err="1"/>
              <a:t>lines</a:t>
            </a:r>
            <a:endParaRPr lang="en-GB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74797"/>
            <a:ext cx="5603478" cy="29740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026" y="2564904"/>
            <a:ext cx="2209197" cy="2232248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4715"/>
              </p:ext>
            </p:extLst>
          </p:nvPr>
        </p:nvGraphicFramePr>
        <p:xfrm>
          <a:off x="6915955" y="1861840"/>
          <a:ext cx="727670" cy="56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Equation" r:id="rId7" imgW="558720" imgH="431640" progId="Equation.DSMT4">
                  <p:embed/>
                </p:oleObj>
              </mc:Choice>
              <mc:Fallback>
                <p:oleObj name="Equation" r:id="rId7" imgW="558720" imgH="431640" progId="Equation.DSMT4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15955" y="1861840"/>
                        <a:ext cx="727670" cy="562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660232" y="764704"/>
            <a:ext cx="92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</a:rPr>
              <a:t>Scaling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87536" y="6400689"/>
            <a:ext cx="3584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>
                <a:solidFill>
                  <a:srgbClr val="006600"/>
                </a:solidFill>
              </a:rPr>
              <a:t>D. Reguera et al. PRL, 96, 130603 (2006)</a:t>
            </a:r>
          </a:p>
        </p:txBody>
      </p:sp>
    </p:spTree>
    <p:extLst>
      <p:ext uri="{BB962C8B-B14F-4D97-AF65-F5344CB8AC3E}">
        <p14:creationId xmlns:p14="http://schemas.microsoft.com/office/powerpoint/2010/main" val="34753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altLang="es-ES" sz="2400" b="1" dirty="0" err="1">
                <a:solidFill>
                  <a:srgbClr val="990000"/>
                </a:solidFill>
              </a:rPr>
              <a:t>Validity</a:t>
            </a:r>
            <a:r>
              <a:rPr lang="es-ES" altLang="es-ES" sz="2400" b="1" dirty="0">
                <a:solidFill>
                  <a:srgbClr val="990000"/>
                </a:solidFill>
              </a:rPr>
              <a:t> of </a:t>
            </a:r>
            <a:r>
              <a:rPr lang="es-ES" altLang="es-ES" sz="2400" b="1" dirty="0" err="1">
                <a:solidFill>
                  <a:srgbClr val="990000"/>
                </a:solidFill>
              </a:rPr>
              <a:t>the</a:t>
            </a:r>
            <a:r>
              <a:rPr lang="es-ES" altLang="es-ES" sz="2400" b="1" dirty="0">
                <a:solidFill>
                  <a:srgbClr val="990000"/>
                </a:solidFill>
              </a:rPr>
              <a:t> </a:t>
            </a:r>
            <a:r>
              <a:rPr lang="es-ES" altLang="es-ES" sz="2400" b="1" dirty="0" err="1" smtClean="0">
                <a:solidFill>
                  <a:srgbClr val="990000"/>
                </a:solidFill>
              </a:rPr>
              <a:t>coarse-graining</a:t>
            </a:r>
            <a:r>
              <a:rPr lang="es-ES" altLang="es-ES" sz="2400" b="1" dirty="0" smtClean="0">
                <a:solidFill>
                  <a:srgbClr val="990000"/>
                </a:solidFill>
              </a:rPr>
              <a:t> </a:t>
            </a:r>
            <a:r>
              <a:rPr lang="es-ES" altLang="es-ES" sz="2400" b="1" dirty="0" err="1" smtClean="0">
                <a:solidFill>
                  <a:srgbClr val="990000"/>
                </a:solidFill>
              </a:rPr>
              <a:t>description</a:t>
            </a:r>
            <a:endParaRPr lang="es-ES" altLang="es-ES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10242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0601554"/>
              </p:ext>
            </p:extLst>
          </p:nvPr>
        </p:nvGraphicFramePr>
        <p:xfrm>
          <a:off x="1412377" y="2283921"/>
          <a:ext cx="3960440" cy="77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4" name="Equation" r:id="rId4" imgW="2349360" imgH="457200" progId="Equation.DSMT4">
                  <p:embed/>
                </p:oleObj>
              </mc:Choice>
              <mc:Fallback>
                <p:oleObj name="Equation" r:id="rId4" imgW="2349360" imgH="457200" progId="Equation.DSMT4">
                  <p:embed/>
                  <p:pic>
                    <p:nvPicPr>
                      <p:cNvPr id="102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377" y="2283921"/>
                        <a:ext cx="3960440" cy="770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8008804"/>
              </p:ext>
            </p:extLst>
          </p:nvPr>
        </p:nvGraphicFramePr>
        <p:xfrm>
          <a:off x="3463996" y="4356201"/>
          <a:ext cx="21510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5" name="Equation" r:id="rId6" imgW="1231560" imgH="444240" progId="Equation.DSMT4">
                  <p:embed/>
                </p:oleObj>
              </mc:Choice>
              <mc:Fallback>
                <p:oleObj name="Equation" r:id="rId6" imgW="1231560" imgH="444240" progId="Equation.DSMT4">
                  <p:embed/>
                  <p:pic>
                    <p:nvPicPr>
                      <p:cNvPr id="102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96" y="4356201"/>
                        <a:ext cx="21510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71158150"/>
              </p:ext>
            </p:extLst>
          </p:nvPr>
        </p:nvGraphicFramePr>
        <p:xfrm>
          <a:off x="3465706" y="5661248"/>
          <a:ext cx="27733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6" name="Equation" r:id="rId8" imgW="1574640" imgH="444240" progId="Equation.DSMT4">
                  <p:embed/>
                </p:oleObj>
              </mc:Choice>
              <mc:Fallback>
                <p:oleObj name="Equation" r:id="rId8" imgW="1574640" imgH="444240" progId="Equation.DSMT4">
                  <p:embed/>
                  <p:pic>
                    <p:nvPicPr>
                      <p:cNvPr id="102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706" y="5661248"/>
                        <a:ext cx="277336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808038" y="1695450"/>
            <a:ext cx="1565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000066"/>
                </a:solidFill>
              </a:rPr>
              <a:t>Time </a:t>
            </a:r>
            <a:r>
              <a:rPr lang="es-ES" altLang="es-ES" b="1" dirty="0" err="1">
                <a:solidFill>
                  <a:srgbClr val="000066"/>
                </a:solidFill>
              </a:rPr>
              <a:t>scales</a:t>
            </a:r>
            <a:r>
              <a:rPr lang="es-ES" altLang="es-ES" b="1" dirty="0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826130" y="3506367"/>
            <a:ext cx="6357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 err="1">
                <a:solidFill>
                  <a:srgbClr val="000066"/>
                </a:solidFill>
              </a:rPr>
              <a:t>Equilibration</a:t>
            </a:r>
            <a:r>
              <a:rPr lang="es-ES" altLang="es-ES" b="1" dirty="0">
                <a:solidFill>
                  <a:srgbClr val="000066"/>
                </a:solidFill>
              </a:rPr>
              <a:t> in </a:t>
            </a:r>
            <a:r>
              <a:rPr lang="es-ES" altLang="es-ES" b="1" dirty="0" err="1">
                <a:solidFill>
                  <a:srgbClr val="000066"/>
                </a:solidFill>
              </a:rPr>
              <a:t>the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transverse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direction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occurs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when</a:t>
            </a:r>
            <a:r>
              <a:rPr lang="es-ES" altLang="es-ES" b="1" dirty="0">
                <a:solidFill>
                  <a:srgbClr val="000066"/>
                </a:solidFill>
              </a:rPr>
              <a:t>:</a:t>
            </a:r>
          </a:p>
        </p:txBody>
      </p:sp>
      <p:graphicFrame>
        <p:nvGraphicFramePr>
          <p:cNvPr id="1024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80536"/>
              </p:ext>
            </p:extLst>
          </p:nvPr>
        </p:nvGraphicFramePr>
        <p:xfrm>
          <a:off x="1334220" y="5517206"/>
          <a:ext cx="1039148" cy="81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7" name="Equation" r:id="rId10" imgW="596880" imgH="469800" progId="Equation.DSMT4">
                  <p:embed/>
                </p:oleObj>
              </mc:Choice>
              <mc:Fallback>
                <p:oleObj name="Equation" r:id="rId10" imgW="596880" imgH="469800" progId="Equation.DSMT4">
                  <p:embed/>
                  <p:pic>
                    <p:nvPicPr>
                      <p:cNvPr id="1024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220" y="5517206"/>
                        <a:ext cx="1039148" cy="816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AutoShape 16"/>
          <p:cNvSpPr>
            <a:spLocks noChangeArrowheads="1"/>
          </p:cNvSpPr>
          <p:nvPr/>
        </p:nvSpPr>
        <p:spPr bwMode="auto">
          <a:xfrm>
            <a:off x="2551251" y="4701439"/>
            <a:ext cx="6477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1" name="AutoShape 17"/>
          <p:cNvSpPr>
            <a:spLocks noChangeArrowheads="1"/>
          </p:cNvSpPr>
          <p:nvPr/>
        </p:nvSpPr>
        <p:spPr bwMode="auto">
          <a:xfrm>
            <a:off x="2582082" y="5854053"/>
            <a:ext cx="647700" cy="142875"/>
          </a:xfrm>
          <a:prstGeom prst="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4840288" y="1576388"/>
            <a:ext cx="2797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600" b="1" i="1" dirty="0">
                <a:solidFill>
                  <a:srgbClr val="006600"/>
                </a:solidFill>
              </a:rPr>
              <a:t>S. Burada et al. PRE (2008)</a:t>
            </a:r>
            <a:endParaRPr lang="en-GB" altLang="es-ES" sz="16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56370"/>
              </p:ext>
            </p:extLst>
          </p:nvPr>
        </p:nvGraphicFramePr>
        <p:xfrm>
          <a:off x="1290246" y="4341354"/>
          <a:ext cx="962816" cy="91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8" name="Equation" r:id="rId12" imgW="482400" imgH="457200" progId="Equation.DSMT4">
                  <p:embed/>
                </p:oleObj>
              </mc:Choice>
              <mc:Fallback>
                <p:oleObj name="Equation" r:id="rId12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0246" y="4341354"/>
                        <a:ext cx="962816" cy="912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idx="4"/>
          </p:nvPr>
        </p:nvSpPr>
        <p:spPr>
          <a:xfrm>
            <a:off x="8460432" y="3938585"/>
            <a:ext cx="226367" cy="1384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0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87450" y="373008"/>
            <a:ext cx="2536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990000"/>
                </a:solidFill>
              </a:rPr>
              <a:t>Local </a:t>
            </a:r>
            <a:r>
              <a:rPr lang="es-ES" altLang="es-ES" b="1" dirty="0" err="1">
                <a:solidFill>
                  <a:srgbClr val="990000"/>
                </a:solidFill>
              </a:rPr>
              <a:t>criterion</a:t>
            </a:r>
            <a:r>
              <a:rPr lang="es-ES" altLang="es-ES" b="1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87450" y="2924175"/>
            <a:ext cx="3529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>
                <a:solidFill>
                  <a:srgbClr val="990000"/>
                </a:solidFill>
              </a:rPr>
              <a:t>Global </a:t>
            </a:r>
            <a:r>
              <a:rPr lang="es-ES" altLang="es-ES" b="1" dirty="0" err="1">
                <a:solidFill>
                  <a:srgbClr val="990000"/>
                </a:solidFill>
              </a:rPr>
              <a:t>criterion</a:t>
            </a:r>
            <a:r>
              <a:rPr lang="es-ES" altLang="es-ES" b="1" dirty="0">
                <a:solidFill>
                  <a:srgbClr val="990000"/>
                </a:solidFill>
              </a:rPr>
              <a:t>:</a:t>
            </a: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73804"/>
              </p:ext>
            </p:extLst>
          </p:nvPr>
        </p:nvGraphicFramePr>
        <p:xfrm>
          <a:off x="1862138" y="1484314"/>
          <a:ext cx="2349822" cy="69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6" name="Equation" r:id="rId4" imgW="1422360" imgH="419040" progId="Equation.DSMT4">
                  <p:embed/>
                </p:oleObj>
              </mc:Choice>
              <mc:Fallback>
                <p:oleObj name="Equation" r:id="rId4" imgW="1422360" imgH="419040" progId="Equation.DSMT4">
                  <p:embed/>
                  <p:pic>
                    <p:nvPicPr>
                      <p:cNvPr id="1126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484314"/>
                        <a:ext cx="2349822" cy="69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21035"/>
              </p:ext>
            </p:extLst>
          </p:nvPr>
        </p:nvGraphicFramePr>
        <p:xfrm>
          <a:off x="2513763" y="3645024"/>
          <a:ext cx="3354382" cy="64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7" name="Equation" r:id="rId6" imgW="1968480" imgH="393480" progId="Equation.DSMT4">
                  <p:embed/>
                </p:oleObj>
              </mc:Choice>
              <mc:Fallback>
                <p:oleObj name="Equation" r:id="rId6" imgW="1968480" imgH="393480" progId="Equation.DSMT4">
                  <p:embed/>
                  <p:pic>
                    <p:nvPicPr>
                      <p:cNvPr id="112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763" y="3645024"/>
                        <a:ext cx="3354382" cy="64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07188"/>
              </p:ext>
            </p:extLst>
          </p:nvPr>
        </p:nvGraphicFramePr>
        <p:xfrm>
          <a:off x="4140200" y="5373689"/>
          <a:ext cx="3229335" cy="71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8" name="Equation" r:id="rId8" imgW="1993680" imgH="444240" progId="Equation.DSMT4">
                  <p:embed/>
                </p:oleObj>
              </mc:Choice>
              <mc:Fallback>
                <p:oleObj name="Equation" r:id="rId8" imgW="1993680" imgH="444240" progId="Equation.DSMT4">
                  <p:embed/>
                  <p:pic>
                    <p:nvPicPr>
                      <p:cNvPr id="1126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73689"/>
                        <a:ext cx="3229335" cy="7196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311275" y="4816475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 err="1">
                <a:solidFill>
                  <a:srgbClr val="0000CC"/>
                </a:solidFill>
              </a:rPr>
              <a:t>Critical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value</a:t>
            </a:r>
            <a:r>
              <a:rPr lang="es-ES" altLang="es-ES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447675" y="5248275"/>
            <a:ext cx="339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/>
              <a:t>(</a:t>
            </a:r>
            <a:r>
              <a:rPr lang="es-ES" altLang="es-ES" dirty="0" err="1"/>
              <a:t>Minimum</a:t>
            </a:r>
            <a:r>
              <a:rPr lang="es-ES" altLang="es-ES" dirty="0"/>
              <a:t> </a:t>
            </a:r>
            <a:r>
              <a:rPr lang="es-ES" altLang="es-ES" dirty="0" err="1"/>
              <a:t>forcing</a:t>
            </a:r>
            <a:r>
              <a:rPr lang="es-ES" altLang="es-ES" dirty="0"/>
              <a:t> </a:t>
            </a:r>
            <a:r>
              <a:rPr lang="es-ES" altLang="es-ES" dirty="0" err="1"/>
              <a:t>beyond</a:t>
            </a:r>
            <a:r>
              <a:rPr lang="es-ES" altLang="es-ES" dirty="0"/>
              <a:t> </a:t>
            </a:r>
            <a:r>
              <a:rPr lang="es-ES" altLang="es-ES" dirty="0" err="1"/>
              <a:t>which</a:t>
            </a:r>
            <a:endParaRPr lang="es-ES" altLang="es-ES" dirty="0"/>
          </a:p>
          <a:p>
            <a:pPr eaLnBrk="1" hangingPunct="1"/>
            <a:r>
              <a:rPr lang="es-ES" altLang="es-ES" dirty="0"/>
              <a:t>F-J </a:t>
            </a:r>
            <a:r>
              <a:rPr lang="es-ES" altLang="es-ES" dirty="0" err="1"/>
              <a:t>is</a:t>
            </a:r>
            <a:r>
              <a:rPr lang="es-ES" altLang="es-ES" dirty="0"/>
              <a:t> </a:t>
            </a:r>
            <a:r>
              <a:rPr lang="es-ES" altLang="es-ES" dirty="0" err="1"/>
              <a:t>expected</a:t>
            </a:r>
            <a:r>
              <a:rPr lang="es-ES" altLang="es-ES" dirty="0"/>
              <a:t> to </a:t>
            </a:r>
            <a:r>
              <a:rPr lang="es-ES" altLang="es-ES" dirty="0" err="1"/>
              <a:t>fail</a:t>
            </a:r>
            <a:r>
              <a:rPr lang="es-ES" altLang="es-ES" dirty="0"/>
              <a:t>)</a:t>
            </a: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5292080" y="3311525"/>
            <a:ext cx="576065" cy="523622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940152" y="3110151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 err="1">
                <a:solidFill>
                  <a:srgbClr val="990000"/>
                </a:solidFill>
              </a:rPr>
              <a:t>over</a:t>
            </a:r>
            <a:r>
              <a:rPr lang="es-ES" altLang="es-ES" dirty="0">
                <a:solidFill>
                  <a:srgbClr val="990000"/>
                </a:solidFill>
              </a:rPr>
              <a:t> </a:t>
            </a:r>
            <a:r>
              <a:rPr lang="es-ES" altLang="es-ES" dirty="0" err="1">
                <a:solidFill>
                  <a:srgbClr val="990000"/>
                </a:solidFill>
              </a:rPr>
              <a:t>the</a:t>
            </a:r>
            <a:r>
              <a:rPr lang="es-ES" altLang="es-ES" dirty="0">
                <a:solidFill>
                  <a:srgbClr val="990000"/>
                </a:solidFill>
              </a:rPr>
              <a:t> </a:t>
            </a:r>
            <a:r>
              <a:rPr lang="es-ES" altLang="es-ES" dirty="0" err="1">
                <a:solidFill>
                  <a:srgbClr val="990000"/>
                </a:solidFill>
              </a:rPr>
              <a:t>period</a:t>
            </a:r>
            <a:r>
              <a:rPr lang="es-ES" altLang="es-ES" dirty="0">
                <a:solidFill>
                  <a:srgbClr val="990000"/>
                </a:solidFill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7729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064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5724525" y="3860800"/>
          <a:ext cx="57626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6" name="Equation" r:id="rId5" imgW="342720" imgH="164880" progId="Equation.DSMT4">
                  <p:embed/>
                </p:oleObj>
              </mc:Choice>
              <mc:Fallback>
                <p:oleObj name="Equation" r:id="rId5" imgW="342720" imgH="164880" progId="Equation.DSMT4">
                  <p:embed/>
                  <p:pic>
                    <p:nvPicPr>
                      <p:cNvPr id="122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860800"/>
                        <a:ext cx="576263" cy="277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6659563" y="2924175"/>
          <a:ext cx="7905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7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122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924175"/>
                        <a:ext cx="790575" cy="298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Line 8"/>
          <p:cNvSpPr>
            <a:spLocks noChangeShapeType="1"/>
          </p:cNvSpPr>
          <p:nvPr/>
        </p:nvSpPr>
        <p:spPr bwMode="auto">
          <a:xfrm flipH="1" flipV="1">
            <a:off x="5292725" y="3068638"/>
            <a:ext cx="503238" cy="71913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7092950" y="2060575"/>
            <a:ext cx="215900" cy="719138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H="1" flipV="1">
            <a:off x="6372225" y="1844675"/>
            <a:ext cx="576263" cy="100806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6011863" y="3500438"/>
            <a:ext cx="215900" cy="28892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2268538" y="2238375"/>
          <a:ext cx="10080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8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122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238375"/>
                        <a:ext cx="10080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4"/>
          <p:cNvSpPr>
            <a:spLocks noChangeShapeType="1"/>
          </p:cNvSpPr>
          <p:nvPr/>
        </p:nvSpPr>
        <p:spPr bwMode="auto">
          <a:xfrm flipV="1">
            <a:off x="3276600" y="1700213"/>
            <a:ext cx="574675" cy="57626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229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21999"/>
              </p:ext>
            </p:extLst>
          </p:nvPr>
        </p:nvGraphicFramePr>
        <p:xfrm>
          <a:off x="323850" y="5843589"/>
          <a:ext cx="3672086" cy="63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09" name="Equation" r:id="rId11" imgW="1904760" imgH="393480" progId="Equation.DSMT4">
                  <p:embed/>
                </p:oleObj>
              </mc:Choice>
              <mc:Fallback>
                <p:oleObj name="Equation" r:id="rId11" imgW="1904760" imgH="393480" progId="Equation.DSMT4">
                  <p:embed/>
                  <p:pic>
                    <p:nvPicPr>
                      <p:cNvPr id="1229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43589"/>
                        <a:ext cx="3672086" cy="638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8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63373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7"/>
          <p:cNvGraphicFramePr>
            <a:graphicFrameLocks noChangeAspect="1"/>
          </p:cNvGraphicFramePr>
          <p:nvPr>
            <p:extLst/>
          </p:nvPr>
        </p:nvGraphicFramePr>
        <p:xfrm>
          <a:off x="323528" y="4365104"/>
          <a:ext cx="163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0" name="Equation" r:id="rId5" imgW="1269720" imgH="393480" progId="Equation.DSMT4">
                  <p:embed/>
                </p:oleObj>
              </mc:Choice>
              <mc:Fallback>
                <p:oleObj name="Equation" r:id="rId5" imgW="1269720" imgH="393480" progId="Equation.DSMT4">
                  <p:embed/>
                  <p:pic>
                    <p:nvPicPr>
                      <p:cNvPr id="133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365104"/>
                        <a:ext cx="1630363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8"/>
          <p:cNvGraphicFramePr>
            <a:graphicFrameLocks noChangeAspect="1"/>
          </p:cNvGraphicFramePr>
          <p:nvPr>
            <p:extLst/>
          </p:nvPr>
        </p:nvGraphicFramePr>
        <p:xfrm>
          <a:off x="1835696" y="5013176"/>
          <a:ext cx="2163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1" name="Equation" r:id="rId7" imgW="1371600" imgH="482400" progId="Equation.DSMT4">
                  <p:embed/>
                </p:oleObj>
              </mc:Choice>
              <mc:Fallback>
                <p:oleObj name="Equation" r:id="rId7" imgW="1371600" imgH="482400" progId="Equation.DSMT4">
                  <p:embed/>
                  <p:pic>
                    <p:nvPicPr>
                      <p:cNvPr id="133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13176"/>
                        <a:ext cx="2163762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9"/>
          <p:cNvSpPr>
            <a:spLocks noChangeShapeType="1"/>
          </p:cNvSpPr>
          <p:nvPr/>
        </p:nvSpPr>
        <p:spPr bwMode="auto">
          <a:xfrm flipV="1">
            <a:off x="5003800" y="1844675"/>
            <a:ext cx="0" cy="1439863"/>
          </a:xfrm>
          <a:prstGeom prst="line">
            <a:avLst/>
          </a:prstGeom>
          <a:noFill/>
          <a:ln w="9525">
            <a:solidFill>
              <a:srgbClr val="99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711950" y="2081213"/>
            <a:ext cx="2174875" cy="65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relative error is less</a:t>
            </a:r>
          </a:p>
          <a:p>
            <a:pPr eaLnBrk="1" hangingPunct="1"/>
            <a:r>
              <a:rPr lang="es-ES" altLang="es-ES"/>
              <a:t>than 1%  </a:t>
            </a:r>
            <a:endParaRPr lang="en-GB" altLang="es-ES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H="1" flipV="1">
            <a:off x="5076825" y="2133600"/>
            <a:ext cx="1511300" cy="2159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75" y="4151314"/>
            <a:ext cx="4733055" cy="26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388" y="5944009"/>
            <a:ext cx="3816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dirty="0" err="1">
                <a:solidFill>
                  <a:srgbClr val="0000CC"/>
                </a:solidFill>
              </a:rPr>
              <a:t>Below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the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limiting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lines</a:t>
            </a:r>
            <a:r>
              <a:rPr lang="es-ES" altLang="es-ES" b="1" dirty="0">
                <a:solidFill>
                  <a:srgbClr val="0000CC"/>
                </a:solidFill>
              </a:rPr>
              <a:t> F-J </a:t>
            </a:r>
            <a:r>
              <a:rPr lang="es-ES" altLang="es-ES" b="1" dirty="0" err="1">
                <a:solidFill>
                  <a:srgbClr val="0000CC"/>
                </a:solidFill>
              </a:rPr>
              <a:t>is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valid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within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the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corresponding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  <a:r>
              <a:rPr lang="es-ES" altLang="es-ES" b="1" dirty="0" err="1">
                <a:solidFill>
                  <a:srgbClr val="0000CC"/>
                </a:solidFill>
              </a:rPr>
              <a:t>prescribed</a:t>
            </a:r>
            <a:r>
              <a:rPr lang="es-ES" altLang="es-ES" b="1" dirty="0">
                <a:solidFill>
                  <a:srgbClr val="0000CC"/>
                </a:solidFill>
              </a:rPr>
              <a:t> </a:t>
            </a:r>
          </a:p>
          <a:p>
            <a:r>
              <a:rPr lang="es-ES" altLang="es-ES" b="1" dirty="0" err="1">
                <a:solidFill>
                  <a:srgbClr val="0000CC"/>
                </a:solidFill>
              </a:rPr>
              <a:t>relative</a:t>
            </a:r>
            <a:r>
              <a:rPr lang="es-ES" altLang="es-ES" b="1" dirty="0">
                <a:solidFill>
                  <a:srgbClr val="0000CC"/>
                </a:solidFill>
              </a:rPr>
              <a:t> error</a:t>
            </a:r>
            <a:endParaRPr lang="en-GB" altLang="es-E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538" y="101366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κh</a:t>
            </a:r>
            <a:r>
              <a:rPr lang="en-US" sz="2400" b="1" dirty="0" smtClean="0">
                <a:solidFill>
                  <a:srgbClr val="0000CC"/>
                </a:solidFill>
              </a:rPr>
              <a:t>(x) ∼ 1 : </a:t>
            </a:r>
            <a:r>
              <a:rPr lang="es-ES" sz="2400" b="1" dirty="0" smtClean="0">
                <a:solidFill>
                  <a:srgbClr val="0000CC"/>
                </a:solidFill>
              </a:rPr>
              <a:t>New </a:t>
            </a:r>
            <a:r>
              <a:rPr lang="es-ES" sz="2400" b="1" dirty="0" err="1" smtClean="0">
                <a:solidFill>
                  <a:srgbClr val="0000CC"/>
                </a:solidFill>
              </a:rPr>
              <a:t>transport</a:t>
            </a:r>
            <a:r>
              <a:rPr lang="es-ES" sz="2400" b="1" dirty="0" smtClean="0">
                <a:solidFill>
                  <a:srgbClr val="0000CC"/>
                </a:solidFill>
              </a:rPr>
              <a:t> </a:t>
            </a:r>
            <a:r>
              <a:rPr lang="es-ES" sz="2400" b="1" dirty="0" err="1" smtClean="0">
                <a:solidFill>
                  <a:srgbClr val="0000CC"/>
                </a:solidFill>
              </a:rPr>
              <a:t>regimes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192406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electrolyte embedded </a:t>
            </a:r>
            <a:r>
              <a:rPr lang="en-US" sz="2400" dirty="0"/>
              <a:t>in </a:t>
            </a:r>
            <a:r>
              <a:rPr lang="en-US" sz="2400" dirty="0" smtClean="0"/>
              <a:t>a corrugated channel </a:t>
            </a:r>
            <a:r>
              <a:rPr lang="en-US" sz="2400" dirty="0"/>
              <a:t>develops new </a:t>
            </a:r>
            <a:r>
              <a:rPr lang="en-US" sz="2400" dirty="0" smtClean="0"/>
              <a:t>transport regimes </a:t>
            </a:r>
            <a:r>
              <a:rPr lang="en-US" sz="2400" dirty="0"/>
              <a:t>that can be exploited to</a:t>
            </a:r>
            <a:r>
              <a:rPr lang="en-US" sz="2400" b="1" dirty="0"/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i</a:t>
            </a:r>
            <a:r>
              <a:rPr lang="en-US" sz="2400" b="1" dirty="0" smtClean="0">
                <a:solidFill>
                  <a:srgbClr val="0000CC"/>
                </a:solidFill>
              </a:rPr>
              <a:t>) separate </a:t>
            </a:r>
            <a:r>
              <a:rPr lang="en-US" sz="2400" b="1" dirty="0">
                <a:solidFill>
                  <a:srgbClr val="0000CC"/>
                </a:solidFill>
              </a:rPr>
              <a:t>suspended </a:t>
            </a:r>
            <a:r>
              <a:rPr lang="en-US" sz="2400" b="1" dirty="0" smtClean="0">
                <a:solidFill>
                  <a:srgbClr val="0000CC"/>
                </a:solidFill>
              </a:rPr>
              <a:t>particles,  </a:t>
            </a:r>
            <a:r>
              <a:rPr lang="en-US" sz="2400" b="1" dirty="0" smtClean="0">
                <a:solidFill>
                  <a:srgbClr val="006600"/>
                </a:solidFill>
              </a:rPr>
              <a:t>ii) control </a:t>
            </a:r>
            <a:r>
              <a:rPr lang="en-US" sz="2400" b="1" dirty="0">
                <a:solidFill>
                  <a:srgbClr val="006600"/>
                </a:solidFill>
              </a:rPr>
              <a:t>electric and mass </a:t>
            </a:r>
            <a:r>
              <a:rPr lang="en-US" sz="2400" b="1" dirty="0" smtClean="0">
                <a:solidFill>
                  <a:srgbClr val="006600"/>
                </a:solidFill>
              </a:rPr>
              <a:t>currents, </a:t>
            </a:r>
            <a:r>
              <a:rPr lang="en-US" sz="2400" b="1" dirty="0" smtClean="0">
                <a:solidFill>
                  <a:srgbClr val="C00000"/>
                </a:solidFill>
              </a:rPr>
              <a:t>iii) </a:t>
            </a:r>
            <a:r>
              <a:rPr lang="es-ES" sz="2400" b="1" dirty="0" smtClean="0">
                <a:solidFill>
                  <a:srgbClr val="C00000"/>
                </a:solidFill>
              </a:rPr>
              <a:t>induce </a:t>
            </a:r>
            <a:r>
              <a:rPr lang="es-ES" sz="2400" b="1" dirty="0" err="1">
                <a:solidFill>
                  <a:srgbClr val="C00000"/>
                </a:solidFill>
              </a:rPr>
              <a:t>negative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mobility</a:t>
            </a:r>
            <a:r>
              <a:rPr lang="es-ES" sz="24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Picture 2" descr="http://upload.wikimedia.org/wikipedia/commons/9/95/Double_Lay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99" y="4149080"/>
            <a:ext cx="29011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499992" y="5805264"/>
          <a:ext cx="504056" cy="42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0" name="Equation" r:id="rId4" imgW="228600" imgH="190440" progId="Equation.DSMT4">
                  <p:embed/>
                </p:oleObj>
              </mc:Choice>
              <mc:Fallback>
                <p:oleObj name="Equation" r:id="rId4" imgW="228600" imgH="190440" progId="Equation.DSMT4">
                  <p:embed/>
                  <p:pic>
                    <p:nvPicPr>
                      <p:cNvPr id="91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805264"/>
                        <a:ext cx="504056" cy="420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4211960" y="5805264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181022" y="5301208"/>
            <a:ext cx="137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double</a:t>
            </a:r>
            <a:r>
              <a:rPr lang="es-ES" b="1" dirty="0" smtClean="0"/>
              <a:t> </a:t>
            </a:r>
            <a:r>
              <a:rPr lang="es-ES" b="1" dirty="0" err="1" smtClean="0"/>
              <a:t>layer</a:t>
            </a:r>
            <a:endParaRPr lang="es-ES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115616" y="5805264"/>
            <a:ext cx="2901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03848" y="4149080"/>
            <a:ext cx="0" cy="1656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826150" y="4158133"/>
            <a:ext cx="46287" cy="2016330"/>
          </a:xfrm>
          <a:prstGeom prst="line">
            <a:avLst/>
          </a:prstGeom>
          <a:ln w="12700">
            <a:solidFill>
              <a:srgbClr val="0066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Forma libre"/>
          <p:cNvSpPr/>
          <p:nvPr/>
        </p:nvSpPr>
        <p:spPr>
          <a:xfrm>
            <a:off x="2833735" y="5785164"/>
            <a:ext cx="380245" cy="389299"/>
          </a:xfrm>
          <a:custGeom>
            <a:avLst/>
            <a:gdLst>
              <a:gd name="connsiteX0" fmla="*/ 0 w 380245"/>
              <a:gd name="connsiteY0" fmla="*/ 389299 h 389299"/>
              <a:gd name="connsiteX1" fmla="*/ 226336 w 380245"/>
              <a:gd name="connsiteY1" fmla="*/ 253497 h 389299"/>
              <a:gd name="connsiteX2" fmla="*/ 380245 w 380245"/>
              <a:gd name="connsiteY2" fmla="*/ 0 h 389299"/>
              <a:gd name="connsiteX3" fmla="*/ 380245 w 380245"/>
              <a:gd name="connsiteY3" fmla="*/ 0 h 3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45" h="389299">
                <a:moveTo>
                  <a:pt x="0" y="389299"/>
                </a:moveTo>
                <a:cubicBezTo>
                  <a:pt x="81481" y="353839"/>
                  <a:pt x="162962" y="318380"/>
                  <a:pt x="226336" y="253497"/>
                </a:cubicBezTo>
                <a:cubicBezTo>
                  <a:pt x="289710" y="188614"/>
                  <a:pt x="380245" y="0"/>
                  <a:pt x="380245" y="0"/>
                </a:cubicBezTo>
                <a:lnTo>
                  <a:pt x="38024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2820664" y="4293096"/>
            <a:ext cx="393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797521" y="4725144"/>
            <a:ext cx="4063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820664" y="4977172"/>
            <a:ext cx="383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2833735" y="5409220"/>
            <a:ext cx="3701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2872437" y="5877272"/>
            <a:ext cx="3314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22" idx="1"/>
          </p:cNvCxnSpPr>
          <p:nvPr/>
        </p:nvCxnSpPr>
        <p:spPr>
          <a:xfrm>
            <a:off x="2872437" y="6021288"/>
            <a:ext cx="187634" cy="17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Flecha derecha"/>
          <p:cNvSpPr/>
          <p:nvPr/>
        </p:nvSpPr>
        <p:spPr>
          <a:xfrm>
            <a:off x="1475656" y="4509120"/>
            <a:ext cx="57606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1403648" y="418704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</a:t>
            </a:r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716016" y="4293096"/>
            <a:ext cx="243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b</a:t>
            </a:r>
            <a:r>
              <a:rPr lang="es-ES" dirty="0" err="1" smtClean="0"/>
              <a:t>ulk</a:t>
            </a:r>
            <a:r>
              <a:rPr lang="es-ES" dirty="0" smtClean="0"/>
              <a:t>: neutral </a:t>
            </a:r>
            <a:r>
              <a:rPr lang="es-ES" dirty="0" err="1" smtClean="0"/>
              <a:t>electrolyte</a:t>
            </a:r>
            <a:endParaRPr lang="es-ES" dirty="0"/>
          </a:p>
        </p:txBody>
      </p:sp>
      <p:graphicFrame>
        <p:nvGraphicFramePr>
          <p:cNvPr id="42" name="41 Objeto"/>
          <p:cNvGraphicFramePr>
            <a:graphicFrameLocks noChangeAspect="1"/>
          </p:cNvGraphicFramePr>
          <p:nvPr>
            <p:extLst/>
          </p:nvPr>
        </p:nvGraphicFramePr>
        <p:xfrm>
          <a:off x="6228185" y="4687023"/>
          <a:ext cx="763960" cy="40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42" name="41 Objeto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8185" y="4687023"/>
                        <a:ext cx="763960" cy="404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43 Conector recto de flecha"/>
          <p:cNvCxnSpPr>
            <a:stCxn id="41" idx="1"/>
          </p:cNvCxnSpPr>
          <p:nvPr/>
        </p:nvCxnSpPr>
        <p:spPr>
          <a:xfrm flipH="1">
            <a:off x="3707904" y="4477762"/>
            <a:ext cx="1008112" cy="3913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99592" y="43095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C00000"/>
                </a:solidFill>
              </a:rPr>
              <a:t>Entropic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electrokinetics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598248" cy="24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332656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C00000"/>
                </a:solidFill>
              </a:rPr>
              <a:t>Recirculating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region</a:t>
            </a:r>
            <a:r>
              <a:rPr lang="es-ES" sz="2400" b="1" dirty="0" smtClean="0">
                <a:solidFill>
                  <a:srgbClr val="C00000"/>
                </a:solidFill>
              </a:rPr>
              <a:t>: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44357"/>
            <a:ext cx="32568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04048" y="3741450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err="1" smtClean="0">
                <a:solidFill>
                  <a:srgbClr val="0000CC"/>
                </a:solidFill>
              </a:rPr>
              <a:t>Velocity</a:t>
            </a:r>
            <a:r>
              <a:rPr lang="es-E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</a:rPr>
              <a:t>profiles </a:t>
            </a:r>
            <a:r>
              <a:rPr lang="en-US" sz="1600" b="1" dirty="0">
                <a:solidFill>
                  <a:srgbClr val="0000CC"/>
                </a:solidFill>
              </a:rPr>
              <a:t>for an electrolyte electro-</a:t>
            </a:r>
            <a:r>
              <a:rPr lang="en-US" sz="1600" b="1" dirty="0" err="1">
                <a:solidFill>
                  <a:srgbClr val="0000CC"/>
                </a:solidFill>
              </a:rPr>
              <a:t>osmotically</a:t>
            </a:r>
            <a:r>
              <a:rPr lang="en-US" sz="1600" b="1" dirty="0">
                <a:solidFill>
                  <a:srgbClr val="0000CC"/>
                </a:solidFill>
              </a:rPr>
              <a:t> driven inside</a:t>
            </a:r>
          </a:p>
          <a:p>
            <a:r>
              <a:rPr lang="es-ES" sz="1600" b="1" dirty="0">
                <a:solidFill>
                  <a:srgbClr val="0000CC"/>
                </a:solidFill>
              </a:rPr>
              <a:t>a </a:t>
            </a:r>
            <a:r>
              <a:rPr lang="es-ES" sz="1600" b="1" dirty="0" err="1">
                <a:solidFill>
                  <a:srgbClr val="0000CC"/>
                </a:solidFill>
              </a:rPr>
              <a:t>varying-section</a:t>
            </a:r>
            <a:r>
              <a:rPr lang="es-ES" sz="1600" b="1" dirty="0">
                <a:solidFill>
                  <a:srgbClr val="0000CC"/>
                </a:solidFill>
              </a:rPr>
              <a:t> </a:t>
            </a:r>
            <a:r>
              <a:rPr lang="es-ES" sz="1600" b="1" dirty="0" err="1">
                <a:solidFill>
                  <a:srgbClr val="0000CC"/>
                </a:solidFill>
              </a:rPr>
              <a:t>insulating</a:t>
            </a:r>
            <a:r>
              <a:rPr lang="es-ES" sz="1600" b="1" dirty="0">
                <a:solidFill>
                  <a:srgbClr val="0000CC"/>
                </a:solidFill>
              </a:rPr>
              <a:t> </a:t>
            </a:r>
            <a:r>
              <a:rPr lang="es-ES" sz="1600" b="1" dirty="0" err="1">
                <a:solidFill>
                  <a:srgbClr val="0000CC"/>
                </a:solidFill>
              </a:rPr>
              <a:t>channel</a:t>
            </a:r>
            <a:endParaRPr lang="es-ES" sz="1600" b="1" dirty="0">
              <a:solidFill>
                <a:srgbClr val="0000CC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6430" y="4797152"/>
            <a:ext cx="2415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x/L = 0, 0.25</a:t>
            </a:r>
            <a:r>
              <a:rPr lang="es-ES" sz="1600" dirty="0"/>
              <a:t>, 0.35, 0.4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9107"/>
            <a:ext cx="322653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5652120" y="5661248"/>
          <a:ext cx="718358" cy="28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7"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661248"/>
                        <a:ext cx="718358" cy="287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8 Conector recto"/>
          <p:cNvCxnSpPr/>
          <p:nvPr/>
        </p:nvCxnSpPr>
        <p:spPr>
          <a:xfrm flipV="1">
            <a:off x="3694075" y="3689107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11 Objeto"/>
          <p:cNvGraphicFramePr>
            <a:graphicFrameLocks noChangeAspect="1"/>
          </p:cNvGraphicFramePr>
          <p:nvPr>
            <p:extLst/>
          </p:nvPr>
        </p:nvGraphicFramePr>
        <p:xfrm>
          <a:off x="5580112" y="5166484"/>
          <a:ext cx="792088" cy="3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8"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12" name="11 Objeto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0112" y="5166484"/>
                        <a:ext cx="792088" cy="37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/>
          </p:nvPr>
        </p:nvGraphicFramePr>
        <p:xfrm>
          <a:off x="6857998" y="5229200"/>
          <a:ext cx="127814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9" name="Equation" r:id="rId10" imgW="901440" imgH="203040" progId="Equation.DSMT4">
                  <p:embed/>
                </p:oleObj>
              </mc:Choice>
              <mc:Fallback>
                <p:oleObj name="Equation" r:id="rId10" imgW="901440" imgH="203040" progId="Equation.DSMT4">
                  <p:embed/>
                  <p:pic>
                    <p:nvPicPr>
                      <p:cNvPr id="13" name="12 Objeto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7998" y="5229200"/>
                        <a:ext cx="1278142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4318395" y="61984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i="1" dirty="0" smtClean="0">
                <a:solidFill>
                  <a:srgbClr val="006600"/>
                </a:solidFill>
              </a:rPr>
              <a:t>P. Malgaretti,</a:t>
            </a:r>
            <a:r>
              <a:rPr lang="it-IT" sz="1400" b="1" i="1" dirty="0">
                <a:solidFill>
                  <a:srgbClr val="006600"/>
                </a:solidFill>
              </a:rPr>
              <a:t> </a:t>
            </a:r>
            <a:r>
              <a:rPr lang="it-IT" sz="1400" b="1" i="1" dirty="0" smtClean="0">
                <a:solidFill>
                  <a:srgbClr val="006600"/>
                </a:solidFill>
              </a:rPr>
              <a:t>I. </a:t>
            </a:r>
            <a:r>
              <a:rPr lang="it-IT" sz="1400" b="1" i="1" dirty="0">
                <a:solidFill>
                  <a:srgbClr val="006600"/>
                </a:solidFill>
              </a:rPr>
              <a:t>Pagonabarraga</a:t>
            </a:r>
            <a:r>
              <a:rPr lang="it-IT" sz="1400" b="1" i="1" dirty="0" smtClean="0">
                <a:solidFill>
                  <a:srgbClr val="006600"/>
                </a:solidFill>
              </a:rPr>
              <a:t>, J.M. Rubi, Phys. Rev. Lett., </a:t>
            </a:r>
            <a:r>
              <a:rPr lang="es-ES" sz="1400" b="1" i="1" dirty="0">
                <a:solidFill>
                  <a:srgbClr val="006600"/>
                </a:solidFill>
              </a:rPr>
              <a:t>113, 128301 (2014)</a:t>
            </a:r>
          </a:p>
        </p:txBody>
      </p:sp>
    </p:spTree>
    <p:extLst>
      <p:ext uri="{BB962C8B-B14F-4D97-AF65-F5344CB8AC3E}">
        <p14:creationId xmlns:p14="http://schemas.microsoft.com/office/powerpoint/2010/main" val="118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332656"/>
            <a:ext cx="592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MFPT </a:t>
            </a:r>
            <a:r>
              <a:rPr lang="es-ES" sz="2000" b="1" dirty="0" err="1" smtClean="0">
                <a:solidFill>
                  <a:srgbClr val="C00000"/>
                </a:solidFill>
              </a:rPr>
              <a:t>for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charged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tracers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across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corrugated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channels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4148325" cy="127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5" y="2371252"/>
            <a:ext cx="2243987" cy="553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356992"/>
            <a:ext cx="3360375" cy="2105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986" y="3717032"/>
            <a:ext cx="3290850" cy="2314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350" y="3330400"/>
            <a:ext cx="1761300" cy="1972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71600" y="57080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i="1" dirty="0">
                <a:solidFill>
                  <a:srgbClr val="006600"/>
                </a:solidFill>
              </a:rPr>
              <a:t>P. Malgaretti, I. Pagonabarraga, J.M. Rubi, </a:t>
            </a:r>
            <a:r>
              <a:rPr lang="it-IT" sz="1400" b="1" i="1" dirty="0" smtClean="0">
                <a:solidFill>
                  <a:srgbClr val="006600"/>
                </a:solidFill>
              </a:rPr>
              <a:t>J. Chem. Phys., </a:t>
            </a:r>
            <a:r>
              <a:rPr lang="es-ES" sz="1400" b="1" i="1" dirty="0" smtClean="0">
                <a:solidFill>
                  <a:srgbClr val="006600"/>
                </a:solidFill>
              </a:rPr>
              <a:t>144, 034901 </a:t>
            </a:r>
            <a:r>
              <a:rPr lang="es-ES" sz="1400" b="1" i="1" dirty="0">
                <a:solidFill>
                  <a:srgbClr val="006600"/>
                </a:solidFill>
              </a:rPr>
              <a:t>(</a:t>
            </a:r>
            <a:r>
              <a:rPr lang="es-ES" sz="1400" b="1" i="1" dirty="0" smtClean="0">
                <a:solidFill>
                  <a:srgbClr val="006600"/>
                </a:solidFill>
              </a:rPr>
              <a:t>2016)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154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C00000"/>
                </a:solidFill>
              </a:rPr>
              <a:t>Outline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es-ES" sz="2800" dirty="0" err="1" smtClean="0"/>
              <a:t>Entropic</a:t>
            </a:r>
            <a:r>
              <a:rPr lang="es-ES" sz="2800" dirty="0" smtClean="0"/>
              <a:t> </a:t>
            </a:r>
            <a:r>
              <a:rPr lang="es-ES" sz="2800" dirty="0" err="1" smtClean="0"/>
              <a:t>transport</a:t>
            </a:r>
            <a:r>
              <a:rPr lang="es-ES" sz="2800" dirty="0" smtClean="0"/>
              <a:t> </a:t>
            </a:r>
            <a:r>
              <a:rPr lang="es-ES" sz="2800" dirty="0" err="1" smtClean="0"/>
              <a:t>models</a:t>
            </a:r>
            <a:endParaRPr lang="es-ES" sz="2800" dirty="0" smtClean="0"/>
          </a:p>
          <a:p>
            <a:pPr marL="0" indent="0">
              <a:buNone/>
            </a:pPr>
            <a:r>
              <a:rPr lang="es-ES" dirty="0" smtClean="0"/>
              <a:t>       </a:t>
            </a:r>
            <a:r>
              <a:rPr lang="es-ES" sz="2000" b="1" i="1" dirty="0" smtClean="0">
                <a:solidFill>
                  <a:srgbClr val="006600"/>
                </a:solidFill>
              </a:rPr>
              <a:t>JMR, EPL-</a:t>
            </a:r>
            <a:r>
              <a:rPr lang="es-ES" sz="2000" b="1" i="1" dirty="0" err="1" smtClean="0">
                <a:solidFill>
                  <a:srgbClr val="006600"/>
                </a:solidFill>
              </a:rPr>
              <a:t>Perspectives</a:t>
            </a:r>
            <a:r>
              <a:rPr lang="es-ES" sz="2000" b="1" i="1" dirty="0">
                <a:solidFill>
                  <a:srgbClr val="006600"/>
                </a:solidFill>
              </a:rPr>
              <a:t> </a:t>
            </a:r>
            <a:r>
              <a:rPr lang="es-ES" sz="2000" b="1" i="1" dirty="0" smtClean="0">
                <a:solidFill>
                  <a:srgbClr val="006600"/>
                </a:solidFill>
              </a:rPr>
              <a:t>(2019)</a:t>
            </a:r>
          </a:p>
          <a:p>
            <a:r>
              <a:rPr lang="es-ES" sz="2800" dirty="0" err="1" smtClean="0"/>
              <a:t>Diffusion</a:t>
            </a:r>
            <a:r>
              <a:rPr lang="es-ES" sz="2800" dirty="0" smtClean="0"/>
              <a:t> </a:t>
            </a:r>
            <a:r>
              <a:rPr lang="es-ES" sz="2800" dirty="0" err="1" smtClean="0"/>
              <a:t>through</a:t>
            </a:r>
            <a:r>
              <a:rPr lang="es-ES" sz="2800" dirty="0" smtClean="0"/>
              <a:t> flexible </a:t>
            </a:r>
            <a:r>
              <a:rPr lang="es-ES" sz="2800" dirty="0" err="1" smtClean="0"/>
              <a:t>channels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3110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428971"/>
            <a:ext cx="2317901" cy="17356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6414" y="61739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Diffusion through flexible </a:t>
            </a:r>
            <a:r>
              <a:rPr lang="en-US" b="1" dirty="0" smtClean="0">
                <a:solidFill>
                  <a:srgbClr val="C00000"/>
                </a:solidFill>
              </a:rPr>
              <a:t>channels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5935" y="1579801"/>
            <a:ext cx="761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-Channels </a:t>
            </a:r>
            <a:r>
              <a:rPr lang="en-US" dirty="0"/>
              <a:t>are frequently modelled as </a:t>
            </a:r>
            <a:r>
              <a:rPr lang="en-US" b="1" dirty="0">
                <a:solidFill>
                  <a:srgbClr val="0000CC"/>
                </a:solidFill>
              </a:rPr>
              <a:t>isolated rigid structures </a:t>
            </a:r>
            <a:r>
              <a:rPr lang="en-US" dirty="0"/>
              <a:t>not affected by the dynamics of the surrounding </a:t>
            </a:r>
            <a:r>
              <a:rPr lang="en-US" dirty="0" smtClean="0"/>
              <a:t>environment.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846118" y="2782137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-However</a:t>
            </a:r>
            <a:r>
              <a:rPr lang="en-US" dirty="0"/>
              <a:t>, as in </a:t>
            </a:r>
            <a:r>
              <a:rPr lang="en-US" b="1" dirty="0">
                <a:solidFill>
                  <a:srgbClr val="0000CC"/>
                </a:solidFill>
              </a:rPr>
              <a:t>vascular  or peristaltic channels and in flexible DNA </a:t>
            </a:r>
            <a:r>
              <a:rPr lang="en-US" b="1" dirty="0" err="1">
                <a:solidFill>
                  <a:srgbClr val="0000CC"/>
                </a:solidFill>
              </a:rPr>
              <a:t>nano</a:t>
            </a:r>
            <a:r>
              <a:rPr lang="en-US" b="1" dirty="0">
                <a:solidFill>
                  <a:srgbClr val="0000CC"/>
                </a:solidFill>
              </a:rPr>
              <a:t>-channels </a:t>
            </a:r>
            <a:r>
              <a:rPr lang="en-US" dirty="0" smtClean="0"/>
              <a:t>these </a:t>
            </a:r>
            <a:r>
              <a:rPr lang="en-US" dirty="0"/>
              <a:t>structures may become deformed under the action of a </a:t>
            </a:r>
            <a:r>
              <a:rPr lang="en-US" dirty="0" smtClean="0"/>
              <a:t>force.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35935" y="4725144"/>
            <a:ext cx="761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-Channel </a:t>
            </a:r>
            <a:r>
              <a:rPr lang="en-US" dirty="0"/>
              <a:t>deformations induced by time-dependent external forces can also be modelled by </a:t>
            </a:r>
            <a:r>
              <a:rPr lang="en-US" b="1" dirty="0">
                <a:solidFill>
                  <a:srgbClr val="0000CC"/>
                </a:solidFill>
              </a:rPr>
              <a:t>entropic barriers </a:t>
            </a:r>
            <a:r>
              <a:rPr lang="en-US" b="1" dirty="0" smtClean="0">
                <a:solidFill>
                  <a:srgbClr val="0000CC"/>
                </a:solidFill>
              </a:rPr>
              <a:t>whose </a:t>
            </a:r>
            <a:r>
              <a:rPr lang="en-US" b="1" dirty="0">
                <a:solidFill>
                  <a:srgbClr val="0000CC"/>
                </a:solidFill>
              </a:rPr>
              <a:t>heights vary in time </a:t>
            </a:r>
            <a:r>
              <a:rPr lang="en-US" dirty="0"/>
              <a:t>thus giving rise to </a:t>
            </a:r>
            <a:r>
              <a:rPr lang="en-US" b="1" dirty="0">
                <a:solidFill>
                  <a:srgbClr val="0000CC"/>
                </a:solidFill>
              </a:rPr>
              <a:t>time-dependent rectification and resonances </a:t>
            </a:r>
            <a:r>
              <a:rPr lang="en-US" dirty="0"/>
              <a:t>when a periodic force is applied  as well as to  </a:t>
            </a:r>
            <a:r>
              <a:rPr lang="en-US" b="1" dirty="0">
                <a:solidFill>
                  <a:srgbClr val="0000CC"/>
                </a:solidFill>
              </a:rPr>
              <a:t>new scenarios for energy dissipation</a:t>
            </a:r>
            <a:r>
              <a:rPr lang="en-US" dirty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72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838618" cy="38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27584" y="609329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6600"/>
                </a:solidFill>
              </a:rPr>
              <a:t>F.F. de Miguel et al., </a:t>
            </a:r>
            <a:r>
              <a:rPr lang="es-ES" b="1" dirty="0" err="1">
                <a:solidFill>
                  <a:srgbClr val="006600"/>
                </a:solidFill>
              </a:rPr>
              <a:t>Plos</a:t>
            </a:r>
            <a:r>
              <a:rPr lang="es-ES" b="1" dirty="0">
                <a:solidFill>
                  <a:srgbClr val="006600"/>
                </a:solidFill>
              </a:rPr>
              <a:t> </a:t>
            </a:r>
            <a:r>
              <a:rPr lang="es-ES" b="1" dirty="0" err="1">
                <a:solidFill>
                  <a:srgbClr val="006600"/>
                </a:solidFill>
              </a:rPr>
              <a:t>One</a:t>
            </a:r>
            <a:r>
              <a:rPr lang="es-ES" b="1" dirty="0">
                <a:solidFill>
                  <a:srgbClr val="006600"/>
                </a:solidFill>
              </a:rPr>
              <a:t>, 7, e45454 (2012)</a:t>
            </a:r>
          </a:p>
        </p:txBody>
      </p:sp>
      <p:sp>
        <p:nvSpPr>
          <p:cNvPr id="5" name="4 Forma libre"/>
          <p:cNvSpPr/>
          <p:nvPr/>
        </p:nvSpPr>
        <p:spPr>
          <a:xfrm>
            <a:off x="977774" y="2489703"/>
            <a:ext cx="1946495" cy="1475715"/>
          </a:xfrm>
          <a:custGeom>
            <a:avLst/>
            <a:gdLst>
              <a:gd name="connsiteX0" fmla="*/ 0 w 1946495"/>
              <a:gd name="connsiteY0" fmla="*/ 0 h 1475715"/>
              <a:gd name="connsiteX1" fmla="*/ 18107 w 1946495"/>
              <a:gd name="connsiteY1" fmla="*/ 45267 h 1475715"/>
              <a:gd name="connsiteX2" fmla="*/ 36214 w 1946495"/>
              <a:gd name="connsiteY2" fmla="*/ 99588 h 1475715"/>
              <a:gd name="connsiteX3" fmla="*/ 54321 w 1946495"/>
              <a:gd name="connsiteY3" fmla="*/ 126748 h 1475715"/>
              <a:gd name="connsiteX4" fmla="*/ 72428 w 1946495"/>
              <a:gd name="connsiteY4" fmla="*/ 181069 h 1475715"/>
              <a:gd name="connsiteX5" fmla="*/ 99588 w 1946495"/>
              <a:gd name="connsiteY5" fmla="*/ 262550 h 1475715"/>
              <a:gd name="connsiteX6" fmla="*/ 126749 w 1946495"/>
              <a:gd name="connsiteY6" fmla="*/ 316871 h 1475715"/>
              <a:gd name="connsiteX7" fmla="*/ 162963 w 1946495"/>
              <a:gd name="connsiteY7" fmla="*/ 389299 h 1475715"/>
              <a:gd name="connsiteX8" fmla="*/ 190123 w 1946495"/>
              <a:gd name="connsiteY8" fmla="*/ 452673 h 1475715"/>
              <a:gd name="connsiteX9" fmla="*/ 208230 w 1946495"/>
              <a:gd name="connsiteY9" fmla="*/ 516047 h 1475715"/>
              <a:gd name="connsiteX10" fmla="*/ 217283 w 1946495"/>
              <a:gd name="connsiteY10" fmla="*/ 543208 h 1475715"/>
              <a:gd name="connsiteX11" fmla="*/ 244444 w 1946495"/>
              <a:gd name="connsiteY11" fmla="*/ 633743 h 1475715"/>
              <a:gd name="connsiteX12" fmla="*/ 280658 w 1946495"/>
              <a:gd name="connsiteY12" fmla="*/ 688063 h 1475715"/>
              <a:gd name="connsiteX13" fmla="*/ 298765 w 1946495"/>
              <a:gd name="connsiteY13" fmla="*/ 715224 h 1475715"/>
              <a:gd name="connsiteX14" fmla="*/ 334978 w 1946495"/>
              <a:gd name="connsiteY14" fmla="*/ 769545 h 1475715"/>
              <a:gd name="connsiteX15" fmla="*/ 344032 w 1946495"/>
              <a:gd name="connsiteY15" fmla="*/ 796705 h 1475715"/>
              <a:gd name="connsiteX16" fmla="*/ 398353 w 1946495"/>
              <a:gd name="connsiteY16" fmla="*/ 823865 h 1475715"/>
              <a:gd name="connsiteX17" fmla="*/ 452674 w 1946495"/>
              <a:gd name="connsiteY17" fmla="*/ 860079 h 1475715"/>
              <a:gd name="connsiteX18" fmla="*/ 479834 w 1946495"/>
              <a:gd name="connsiteY18" fmla="*/ 878186 h 1475715"/>
              <a:gd name="connsiteX19" fmla="*/ 534155 w 1946495"/>
              <a:gd name="connsiteY19" fmla="*/ 896293 h 1475715"/>
              <a:gd name="connsiteX20" fmla="*/ 561315 w 1946495"/>
              <a:gd name="connsiteY20" fmla="*/ 914400 h 1475715"/>
              <a:gd name="connsiteX21" fmla="*/ 588476 w 1946495"/>
              <a:gd name="connsiteY21" fmla="*/ 923453 h 1475715"/>
              <a:gd name="connsiteX22" fmla="*/ 760491 w 1946495"/>
              <a:gd name="connsiteY22" fmla="*/ 932507 h 1475715"/>
              <a:gd name="connsiteX23" fmla="*/ 796705 w 1946495"/>
              <a:gd name="connsiteY23" fmla="*/ 941560 h 1475715"/>
              <a:gd name="connsiteX24" fmla="*/ 823866 w 1946495"/>
              <a:gd name="connsiteY24" fmla="*/ 950614 h 1475715"/>
              <a:gd name="connsiteX25" fmla="*/ 887240 w 1946495"/>
              <a:gd name="connsiteY25" fmla="*/ 959667 h 1475715"/>
              <a:gd name="connsiteX26" fmla="*/ 932507 w 1946495"/>
              <a:gd name="connsiteY26" fmla="*/ 968721 h 1475715"/>
              <a:gd name="connsiteX27" fmla="*/ 995881 w 1946495"/>
              <a:gd name="connsiteY27" fmla="*/ 977774 h 1475715"/>
              <a:gd name="connsiteX28" fmla="*/ 1086416 w 1946495"/>
              <a:gd name="connsiteY28" fmla="*/ 995881 h 1475715"/>
              <a:gd name="connsiteX29" fmla="*/ 1149790 w 1946495"/>
              <a:gd name="connsiteY29" fmla="*/ 1013988 h 1475715"/>
              <a:gd name="connsiteX30" fmla="*/ 1195058 w 1946495"/>
              <a:gd name="connsiteY30" fmla="*/ 1023042 h 1475715"/>
              <a:gd name="connsiteX31" fmla="*/ 1330860 w 1946495"/>
              <a:gd name="connsiteY31" fmla="*/ 1041148 h 1475715"/>
              <a:gd name="connsiteX32" fmla="*/ 1367074 w 1946495"/>
              <a:gd name="connsiteY32" fmla="*/ 1050202 h 1475715"/>
              <a:gd name="connsiteX33" fmla="*/ 1394234 w 1946495"/>
              <a:gd name="connsiteY33" fmla="*/ 1059255 h 1475715"/>
              <a:gd name="connsiteX34" fmla="*/ 1557196 w 1946495"/>
              <a:gd name="connsiteY34" fmla="*/ 1077362 h 1475715"/>
              <a:gd name="connsiteX35" fmla="*/ 1611517 w 1946495"/>
              <a:gd name="connsiteY35" fmla="*/ 1095469 h 1475715"/>
              <a:gd name="connsiteX36" fmla="*/ 1656784 w 1946495"/>
              <a:gd name="connsiteY36" fmla="*/ 1104523 h 1475715"/>
              <a:gd name="connsiteX37" fmla="*/ 1711105 w 1946495"/>
              <a:gd name="connsiteY37" fmla="*/ 1122630 h 1475715"/>
              <a:gd name="connsiteX38" fmla="*/ 1765426 w 1946495"/>
              <a:gd name="connsiteY38" fmla="*/ 1149790 h 1475715"/>
              <a:gd name="connsiteX39" fmla="*/ 1819747 w 1946495"/>
              <a:gd name="connsiteY39" fmla="*/ 1176950 h 1475715"/>
              <a:gd name="connsiteX40" fmla="*/ 1846907 w 1946495"/>
              <a:gd name="connsiteY40" fmla="*/ 1195057 h 1475715"/>
              <a:gd name="connsiteX41" fmla="*/ 1855961 w 1946495"/>
              <a:gd name="connsiteY41" fmla="*/ 1222218 h 1475715"/>
              <a:gd name="connsiteX42" fmla="*/ 1892175 w 1946495"/>
              <a:gd name="connsiteY42" fmla="*/ 1276539 h 1475715"/>
              <a:gd name="connsiteX43" fmla="*/ 1919335 w 1946495"/>
              <a:gd name="connsiteY43" fmla="*/ 1330859 h 1475715"/>
              <a:gd name="connsiteX44" fmla="*/ 1937442 w 1946495"/>
              <a:gd name="connsiteY44" fmla="*/ 1385180 h 1475715"/>
              <a:gd name="connsiteX45" fmla="*/ 1946495 w 1946495"/>
              <a:gd name="connsiteY45" fmla="*/ 1412341 h 1475715"/>
              <a:gd name="connsiteX46" fmla="*/ 1946495 w 1946495"/>
              <a:gd name="connsiteY46" fmla="*/ 1475715 h 147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46495" h="1475715">
                <a:moveTo>
                  <a:pt x="0" y="0"/>
                </a:moveTo>
                <a:cubicBezTo>
                  <a:pt x="6036" y="15089"/>
                  <a:pt x="12553" y="29994"/>
                  <a:pt x="18107" y="45267"/>
                </a:cubicBezTo>
                <a:cubicBezTo>
                  <a:pt x="24630" y="63204"/>
                  <a:pt x="25627" y="83707"/>
                  <a:pt x="36214" y="99588"/>
                </a:cubicBezTo>
                <a:cubicBezTo>
                  <a:pt x="42250" y="108641"/>
                  <a:pt x="49902" y="116805"/>
                  <a:pt x="54321" y="126748"/>
                </a:cubicBezTo>
                <a:cubicBezTo>
                  <a:pt x="62073" y="144189"/>
                  <a:pt x="66392" y="162962"/>
                  <a:pt x="72428" y="181069"/>
                </a:cubicBezTo>
                <a:lnTo>
                  <a:pt x="99588" y="262550"/>
                </a:lnTo>
                <a:cubicBezTo>
                  <a:pt x="117946" y="317625"/>
                  <a:pt x="96663" y="261714"/>
                  <a:pt x="126749" y="316871"/>
                </a:cubicBezTo>
                <a:cubicBezTo>
                  <a:pt x="139674" y="340567"/>
                  <a:pt x="162963" y="389299"/>
                  <a:pt x="162963" y="389299"/>
                </a:cubicBezTo>
                <a:cubicBezTo>
                  <a:pt x="181805" y="464671"/>
                  <a:pt x="158861" y="390149"/>
                  <a:pt x="190123" y="452673"/>
                </a:cubicBezTo>
                <a:cubicBezTo>
                  <a:pt x="197355" y="467138"/>
                  <a:pt x="204365" y="502519"/>
                  <a:pt x="208230" y="516047"/>
                </a:cubicBezTo>
                <a:cubicBezTo>
                  <a:pt x="210852" y="525223"/>
                  <a:pt x="214661" y="534032"/>
                  <a:pt x="217283" y="543208"/>
                </a:cubicBezTo>
                <a:cubicBezTo>
                  <a:pt x="223608" y="565347"/>
                  <a:pt x="233689" y="617611"/>
                  <a:pt x="244444" y="633743"/>
                </a:cubicBezTo>
                <a:lnTo>
                  <a:pt x="280658" y="688063"/>
                </a:lnTo>
                <a:lnTo>
                  <a:pt x="298765" y="715224"/>
                </a:lnTo>
                <a:cubicBezTo>
                  <a:pt x="320290" y="779801"/>
                  <a:pt x="289769" y="701732"/>
                  <a:pt x="334978" y="769545"/>
                </a:cubicBezTo>
                <a:cubicBezTo>
                  <a:pt x="340272" y="777485"/>
                  <a:pt x="338070" y="789253"/>
                  <a:pt x="344032" y="796705"/>
                </a:cubicBezTo>
                <a:cubicBezTo>
                  <a:pt x="356797" y="812661"/>
                  <a:pt x="380459" y="817901"/>
                  <a:pt x="398353" y="823865"/>
                </a:cubicBezTo>
                <a:lnTo>
                  <a:pt x="452674" y="860079"/>
                </a:lnTo>
                <a:cubicBezTo>
                  <a:pt x="461727" y="866115"/>
                  <a:pt x="469512" y="874745"/>
                  <a:pt x="479834" y="878186"/>
                </a:cubicBezTo>
                <a:lnTo>
                  <a:pt x="534155" y="896293"/>
                </a:lnTo>
                <a:cubicBezTo>
                  <a:pt x="543208" y="902329"/>
                  <a:pt x="551583" y="909534"/>
                  <a:pt x="561315" y="914400"/>
                </a:cubicBezTo>
                <a:cubicBezTo>
                  <a:pt x="569851" y="918668"/>
                  <a:pt x="578972" y="922589"/>
                  <a:pt x="588476" y="923453"/>
                </a:cubicBezTo>
                <a:cubicBezTo>
                  <a:pt x="645658" y="928651"/>
                  <a:pt x="703153" y="929489"/>
                  <a:pt x="760491" y="932507"/>
                </a:cubicBezTo>
                <a:cubicBezTo>
                  <a:pt x="772562" y="935525"/>
                  <a:pt x="784741" y="938142"/>
                  <a:pt x="796705" y="941560"/>
                </a:cubicBezTo>
                <a:cubicBezTo>
                  <a:pt x="805881" y="944182"/>
                  <a:pt x="814508" y="948742"/>
                  <a:pt x="823866" y="950614"/>
                </a:cubicBezTo>
                <a:cubicBezTo>
                  <a:pt x="844791" y="954799"/>
                  <a:pt x="866191" y="956159"/>
                  <a:pt x="887240" y="959667"/>
                </a:cubicBezTo>
                <a:cubicBezTo>
                  <a:pt x="902418" y="962197"/>
                  <a:pt x="917329" y="966191"/>
                  <a:pt x="932507" y="968721"/>
                </a:cubicBezTo>
                <a:cubicBezTo>
                  <a:pt x="953556" y="972229"/>
                  <a:pt x="974756" y="974756"/>
                  <a:pt x="995881" y="977774"/>
                </a:cubicBezTo>
                <a:cubicBezTo>
                  <a:pt x="1051662" y="996368"/>
                  <a:pt x="994867" y="979236"/>
                  <a:pt x="1086416" y="995881"/>
                </a:cubicBezTo>
                <a:cubicBezTo>
                  <a:pt x="1148493" y="1007168"/>
                  <a:pt x="1098090" y="1001063"/>
                  <a:pt x="1149790" y="1013988"/>
                </a:cubicBezTo>
                <a:cubicBezTo>
                  <a:pt x="1164719" y="1017720"/>
                  <a:pt x="1179918" y="1020289"/>
                  <a:pt x="1195058" y="1023042"/>
                </a:cubicBezTo>
                <a:cubicBezTo>
                  <a:pt x="1258912" y="1034652"/>
                  <a:pt x="1257071" y="1032950"/>
                  <a:pt x="1330860" y="1041148"/>
                </a:cubicBezTo>
                <a:cubicBezTo>
                  <a:pt x="1342931" y="1044166"/>
                  <a:pt x="1355110" y="1046784"/>
                  <a:pt x="1367074" y="1050202"/>
                </a:cubicBezTo>
                <a:cubicBezTo>
                  <a:pt x="1376250" y="1052824"/>
                  <a:pt x="1384876" y="1057383"/>
                  <a:pt x="1394234" y="1059255"/>
                </a:cubicBezTo>
                <a:cubicBezTo>
                  <a:pt x="1440134" y="1068435"/>
                  <a:pt x="1515195" y="1073544"/>
                  <a:pt x="1557196" y="1077362"/>
                </a:cubicBezTo>
                <a:cubicBezTo>
                  <a:pt x="1575303" y="1083398"/>
                  <a:pt x="1592801" y="1091726"/>
                  <a:pt x="1611517" y="1095469"/>
                </a:cubicBezTo>
                <a:cubicBezTo>
                  <a:pt x="1626606" y="1098487"/>
                  <a:pt x="1641938" y="1100474"/>
                  <a:pt x="1656784" y="1104523"/>
                </a:cubicBezTo>
                <a:cubicBezTo>
                  <a:pt x="1675198" y="1109545"/>
                  <a:pt x="1695224" y="1112043"/>
                  <a:pt x="1711105" y="1122630"/>
                </a:cubicBezTo>
                <a:cubicBezTo>
                  <a:pt x="1746206" y="1146030"/>
                  <a:pt x="1727943" y="1137296"/>
                  <a:pt x="1765426" y="1149790"/>
                </a:cubicBezTo>
                <a:cubicBezTo>
                  <a:pt x="1843262" y="1201681"/>
                  <a:pt x="1744781" y="1139468"/>
                  <a:pt x="1819747" y="1176950"/>
                </a:cubicBezTo>
                <a:cubicBezTo>
                  <a:pt x="1829479" y="1181816"/>
                  <a:pt x="1837854" y="1189021"/>
                  <a:pt x="1846907" y="1195057"/>
                </a:cubicBezTo>
                <a:cubicBezTo>
                  <a:pt x="1849925" y="1204111"/>
                  <a:pt x="1851326" y="1213876"/>
                  <a:pt x="1855961" y="1222218"/>
                </a:cubicBezTo>
                <a:cubicBezTo>
                  <a:pt x="1866530" y="1241241"/>
                  <a:pt x="1892175" y="1276539"/>
                  <a:pt x="1892175" y="1276539"/>
                </a:cubicBezTo>
                <a:cubicBezTo>
                  <a:pt x="1925189" y="1375585"/>
                  <a:pt x="1872537" y="1225565"/>
                  <a:pt x="1919335" y="1330859"/>
                </a:cubicBezTo>
                <a:cubicBezTo>
                  <a:pt x="1927087" y="1348300"/>
                  <a:pt x="1931406" y="1367073"/>
                  <a:pt x="1937442" y="1385180"/>
                </a:cubicBezTo>
                <a:cubicBezTo>
                  <a:pt x="1940460" y="1394234"/>
                  <a:pt x="1946495" y="1402798"/>
                  <a:pt x="1946495" y="1412341"/>
                </a:cubicBezTo>
                <a:lnTo>
                  <a:pt x="1946495" y="1475715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3031750" y="2136618"/>
            <a:ext cx="562476" cy="1855960"/>
          </a:xfrm>
          <a:custGeom>
            <a:avLst/>
            <a:gdLst>
              <a:gd name="connsiteX0" fmla="*/ 535315 w 562476"/>
              <a:gd name="connsiteY0" fmla="*/ 0 h 1855960"/>
              <a:gd name="connsiteX1" fmla="*/ 562476 w 562476"/>
              <a:gd name="connsiteY1" fmla="*/ 81481 h 1855960"/>
              <a:gd name="connsiteX2" fmla="*/ 553422 w 562476"/>
              <a:gd name="connsiteY2" fmla="*/ 280657 h 1855960"/>
              <a:gd name="connsiteX3" fmla="*/ 544369 w 562476"/>
              <a:gd name="connsiteY3" fmla="*/ 307818 h 1855960"/>
              <a:gd name="connsiteX4" fmla="*/ 517208 w 562476"/>
              <a:gd name="connsiteY4" fmla="*/ 407406 h 1855960"/>
              <a:gd name="connsiteX5" fmla="*/ 480995 w 562476"/>
              <a:gd name="connsiteY5" fmla="*/ 461727 h 1855960"/>
              <a:gd name="connsiteX6" fmla="*/ 444781 w 562476"/>
              <a:gd name="connsiteY6" fmla="*/ 570368 h 1855960"/>
              <a:gd name="connsiteX7" fmla="*/ 435727 w 562476"/>
              <a:gd name="connsiteY7" fmla="*/ 597529 h 1855960"/>
              <a:gd name="connsiteX8" fmla="*/ 426674 w 562476"/>
              <a:gd name="connsiteY8" fmla="*/ 624689 h 1855960"/>
              <a:gd name="connsiteX9" fmla="*/ 408567 w 562476"/>
              <a:gd name="connsiteY9" fmla="*/ 651849 h 1855960"/>
              <a:gd name="connsiteX10" fmla="*/ 372353 w 562476"/>
              <a:gd name="connsiteY10" fmla="*/ 742384 h 1855960"/>
              <a:gd name="connsiteX11" fmla="*/ 345193 w 562476"/>
              <a:gd name="connsiteY11" fmla="*/ 760491 h 1855960"/>
              <a:gd name="connsiteX12" fmla="*/ 308979 w 562476"/>
              <a:gd name="connsiteY12" fmla="*/ 814812 h 1855960"/>
              <a:gd name="connsiteX13" fmla="*/ 290872 w 562476"/>
              <a:gd name="connsiteY13" fmla="*/ 841972 h 1855960"/>
              <a:gd name="connsiteX14" fmla="*/ 272765 w 562476"/>
              <a:gd name="connsiteY14" fmla="*/ 878186 h 1855960"/>
              <a:gd name="connsiteX15" fmla="*/ 254658 w 562476"/>
              <a:gd name="connsiteY15" fmla="*/ 905346 h 1855960"/>
              <a:gd name="connsiteX16" fmla="*/ 218444 w 562476"/>
              <a:gd name="connsiteY16" fmla="*/ 977774 h 1855960"/>
              <a:gd name="connsiteX17" fmla="*/ 182230 w 562476"/>
              <a:gd name="connsiteY17" fmla="*/ 1032095 h 1855960"/>
              <a:gd name="connsiteX18" fmla="*/ 164123 w 562476"/>
              <a:gd name="connsiteY18" fmla="*/ 1059255 h 1855960"/>
              <a:gd name="connsiteX19" fmla="*/ 109802 w 562476"/>
              <a:gd name="connsiteY19" fmla="*/ 1158843 h 1855960"/>
              <a:gd name="connsiteX20" fmla="*/ 100749 w 562476"/>
              <a:gd name="connsiteY20" fmla="*/ 1186004 h 1855960"/>
              <a:gd name="connsiteX21" fmla="*/ 64535 w 562476"/>
              <a:gd name="connsiteY21" fmla="*/ 1240325 h 1855960"/>
              <a:gd name="connsiteX22" fmla="*/ 46428 w 562476"/>
              <a:gd name="connsiteY22" fmla="*/ 1294645 h 1855960"/>
              <a:gd name="connsiteX23" fmla="*/ 28321 w 562476"/>
              <a:gd name="connsiteY23" fmla="*/ 1484768 h 1855960"/>
              <a:gd name="connsiteX24" fmla="*/ 10214 w 562476"/>
              <a:gd name="connsiteY24" fmla="*/ 1584356 h 1855960"/>
              <a:gd name="connsiteX25" fmla="*/ 1161 w 562476"/>
              <a:gd name="connsiteY25" fmla="*/ 1620570 h 1855960"/>
              <a:gd name="connsiteX26" fmla="*/ 1161 w 562476"/>
              <a:gd name="connsiteY26" fmla="*/ 1855960 h 18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2476" h="1855960">
                <a:moveTo>
                  <a:pt x="535315" y="0"/>
                </a:moveTo>
                <a:cubicBezTo>
                  <a:pt x="541070" y="14387"/>
                  <a:pt x="562476" y="61990"/>
                  <a:pt x="562476" y="81481"/>
                </a:cubicBezTo>
                <a:cubicBezTo>
                  <a:pt x="562476" y="147942"/>
                  <a:pt x="558722" y="214408"/>
                  <a:pt x="553422" y="280657"/>
                </a:cubicBezTo>
                <a:cubicBezTo>
                  <a:pt x="552661" y="290170"/>
                  <a:pt x="546684" y="298560"/>
                  <a:pt x="544369" y="307818"/>
                </a:cubicBezTo>
                <a:cubicBezTo>
                  <a:pt x="537567" y="335026"/>
                  <a:pt x="532745" y="384100"/>
                  <a:pt x="517208" y="407406"/>
                </a:cubicBezTo>
                <a:cubicBezTo>
                  <a:pt x="505137" y="425513"/>
                  <a:pt x="487877" y="441082"/>
                  <a:pt x="480995" y="461727"/>
                </a:cubicBezTo>
                <a:lnTo>
                  <a:pt x="444781" y="570368"/>
                </a:lnTo>
                <a:lnTo>
                  <a:pt x="435727" y="597529"/>
                </a:lnTo>
                <a:cubicBezTo>
                  <a:pt x="432709" y="606582"/>
                  <a:pt x="431968" y="616749"/>
                  <a:pt x="426674" y="624689"/>
                </a:cubicBezTo>
                <a:cubicBezTo>
                  <a:pt x="420638" y="633742"/>
                  <a:pt x="412986" y="641906"/>
                  <a:pt x="408567" y="651849"/>
                </a:cubicBezTo>
                <a:cubicBezTo>
                  <a:pt x="398917" y="673561"/>
                  <a:pt x="389998" y="721210"/>
                  <a:pt x="372353" y="742384"/>
                </a:cubicBezTo>
                <a:cubicBezTo>
                  <a:pt x="365387" y="750743"/>
                  <a:pt x="354246" y="754455"/>
                  <a:pt x="345193" y="760491"/>
                </a:cubicBezTo>
                <a:lnTo>
                  <a:pt x="308979" y="814812"/>
                </a:lnTo>
                <a:cubicBezTo>
                  <a:pt x="302943" y="823865"/>
                  <a:pt x="295738" y="832240"/>
                  <a:pt x="290872" y="841972"/>
                </a:cubicBezTo>
                <a:cubicBezTo>
                  <a:pt x="284836" y="854043"/>
                  <a:pt x="279461" y="866468"/>
                  <a:pt x="272765" y="878186"/>
                </a:cubicBezTo>
                <a:cubicBezTo>
                  <a:pt x="267367" y="887633"/>
                  <a:pt x="259868" y="895794"/>
                  <a:pt x="254658" y="905346"/>
                </a:cubicBezTo>
                <a:cubicBezTo>
                  <a:pt x="241733" y="929042"/>
                  <a:pt x="233417" y="955315"/>
                  <a:pt x="218444" y="977774"/>
                </a:cubicBezTo>
                <a:lnTo>
                  <a:pt x="182230" y="1032095"/>
                </a:lnTo>
                <a:cubicBezTo>
                  <a:pt x="176194" y="1041148"/>
                  <a:pt x="168989" y="1049523"/>
                  <a:pt x="164123" y="1059255"/>
                </a:cubicBezTo>
                <a:cubicBezTo>
                  <a:pt x="123043" y="1141415"/>
                  <a:pt x="142882" y="1109224"/>
                  <a:pt x="109802" y="1158843"/>
                </a:cubicBezTo>
                <a:cubicBezTo>
                  <a:pt x="106784" y="1167897"/>
                  <a:pt x="105384" y="1177662"/>
                  <a:pt x="100749" y="1186004"/>
                </a:cubicBezTo>
                <a:cubicBezTo>
                  <a:pt x="90181" y="1205027"/>
                  <a:pt x="64535" y="1240325"/>
                  <a:pt x="64535" y="1240325"/>
                </a:cubicBezTo>
                <a:cubicBezTo>
                  <a:pt x="58499" y="1258432"/>
                  <a:pt x="48238" y="1275645"/>
                  <a:pt x="46428" y="1294645"/>
                </a:cubicBezTo>
                <a:cubicBezTo>
                  <a:pt x="40392" y="1358019"/>
                  <a:pt x="43760" y="1423007"/>
                  <a:pt x="28321" y="1484768"/>
                </a:cubicBezTo>
                <a:cubicBezTo>
                  <a:pt x="7788" y="1566905"/>
                  <a:pt x="31840" y="1465412"/>
                  <a:pt x="10214" y="1584356"/>
                </a:cubicBezTo>
                <a:cubicBezTo>
                  <a:pt x="7988" y="1596598"/>
                  <a:pt x="1576" y="1608134"/>
                  <a:pt x="1161" y="1620570"/>
                </a:cubicBezTo>
                <a:cubicBezTo>
                  <a:pt x="-1453" y="1698990"/>
                  <a:pt x="1161" y="1777497"/>
                  <a:pt x="1161" y="185596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196752"/>
            <a:ext cx="724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Secretion of serotonin in  neuronal soma</a:t>
            </a:r>
            <a:endParaRPr lang="es-MX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703" y="332656"/>
            <a:ext cx="7086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C00000"/>
                </a:solidFill>
              </a:rPr>
              <a:t>Entropic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  <a:r>
              <a:rPr lang="es-ES" sz="2800" b="1" dirty="0" err="1">
                <a:solidFill>
                  <a:srgbClr val="C00000"/>
                </a:solidFill>
              </a:rPr>
              <a:t>effects</a:t>
            </a:r>
            <a:r>
              <a:rPr lang="es-ES" sz="2800" b="1" dirty="0">
                <a:solidFill>
                  <a:srgbClr val="C00000"/>
                </a:solidFill>
              </a:rPr>
              <a:t> are </a:t>
            </a:r>
            <a:r>
              <a:rPr lang="es-ES" sz="2800" b="1" dirty="0" err="1">
                <a:solidFill>
                  <a:srgbClr val="C00000"/>
                </a:solidFill>
              </a:rPr>
              <a:t>ubiquitous</a:t>
            </a:r>
            <a:r>
              <a:rPr lang="es-ES" sz="2800" b="1" dirty="0">
                <a:solidFill>
                  <a:srgbClr val="C00000"/>
                </a:solidFill>
              </a:rPr>
              <a:t> at </a:t>
            </a:r>
            <a:r>
              <a:rPr lang="es-ES" sz="2800" b="1" dirty="0" err="1">
                <a:solidFill>
                  <a:srgbClr val="C00000"/>
                </a:solidFill>
              </a:rPr>
              <a:t>cellular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  <a:r>
              <a:rPr lang="es-ES" sz="2800" b="1" dirty="0" err="1">
                <a:solidFill>
                  <a:srgbClr val="C00000"/>
                </a:solidFill>
              </a:rPr>
              <a:t>level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9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04664"/>
            <a:ext cx="2727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Flexible </a:t>
            </a:r>
            <a:r>
              <a:rPr lang="es-ES" sz="2800" b="1" dirty="0" err="1">
                <a:solidFill>
                  <a:srgbClr val="C00000"/>
                </a:solidFill>
              </a:rPr>
              <a:t>channels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11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84337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006600"/>
                </a:solidFill>
              </a:rPr>
              <a:t>N. Nelson, A. </a:t>
            </a:r>
            <a:r>
              <a:rPr lang="en-US" sz="1600" b="1" i="1" dirty="0" err="1">
                <a:solidFill>
                  <a:srgbClr val="006600"/>
                </a:solidFill>
              </a:rPr>
              <a:t>Sacher</a:t>
            </a:r>
            <a:r>
              <a:rPr lang="en-US" sz="1600" b="1" i="1" dirty="0">
                <a:solidFill>
                  <a:srgbClr val="006600"/>
                </a:solidFill>
              </a:rPr>
              <a:t>, H. Nelson, Nature Reviews Molecular Cell Biology 3, 876 (2002)</a:t>
            </a:r>
            <a:endParaRPr lang="es-ES" sz="1600" b="1" i="1" dirty="0">
              <a:solidFill>
                <a:srgbClr val="0066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7642" y="1052736"/>
            <a:ext cx="7654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Most </a:t>
            </a:r>
            <a:r>
              <a:rPr lang="en-US" b="1" dirty="0">
                <a:solidFill>
                  <a:srgbClr val="0000CC"/>
                </a:solidFill>
              </a:rPr>
              <a:t>transporters are flexible membrane proteins </a:t>
            </a:r>
            <a:r>
              <a:rPr lang="en-US" dirty="0"/>
              <a:t>that can undergo many conformational changes. 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00CC"/>
                </a:solidFill>
              </a:rPr>
              <a:t>Molecular slip</a:t>
            </a:r>
            <a:r>
              <a:rPr lang="en-GB" dirty="0"/>
              <a:t>: failure of ions in crossing the channel, observed in different molecular motors. D</a:t>
            </a:r>
            <a:r>
              <a:rPr lang="en-US" dirty="0" err="1"/>
              <a:t>eviations</a:t>
            </a:r>
            <a:r>
              <a:rPr lang="en-US" dirty="0"/>
              <a:t> from strict stoichiometry between ion movements and substrate transport.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This imperfection is necessary for the adaptation and smoothness of operation in many biological processes.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732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980729"/>
            <a:ext cx="5095301" cy="38164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flipH="1">
            <a:off x="1017319" y="358945"/>
            <a:ext cx="499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</a:rPr>
              <a:t>Entropy</a:t>
            </a:r>
            <a:r>
              <a:rPr lang="es-ES" sz="2000" b="1" dirty="0" err="1">
                <a:solidFill>
                  <a:srgbClr val="C00000"/>
                </a:solidFill>
              </a:rPr>
              <a:t>-</a:t>
            </a:r>
            <a:r>
              <a:rPr lang="es-ES" sz="2000" b="1" dirty="0" err="1" smtClean="0">
                <a:solidFill>
                  <a:srgbClr val="C00000"/>
                </a:solidFill>
              </a:rPr>
              <a:t>facilitated</a:t>
            </a:r>
            <a:r>
              <a:rPr lang="es-ES" sz="2000" b="1" dirty="0" smtClean="0">
                <a:solidFill>
                  <a:srgbClr val="C00000"/>
                </a:solidFill>
              </a:rPr>
              <a:t> active </a:t>
            </a:r>
            <a:r>
              <a:rPr lang="es-ES" sz="2000" b="1" dirty="0" err="1" smtClean="0">
                <a:solidFill>
                  <a:srgbClr val="C00000"/>
                </a:solidFill>
              </a:rPr>
              <a:t>transport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83968" y="551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i="1" dirty="0">
                <a:solidFill>
                  <a:srgbClr val="006600"/>
                </a:solidFill>
              </a:rPr>
              <a:t>J. M. </a:t>
            </a:r>
            <a:r>
              <a:rPr lang="es-ES" sz="1600" b="1" i="1" dirty="0" err="1">
                <a:solidFill>
                  <a:srgbClr val="006600"/>
                </a:solidFill>
              </a:rPr>
              <a:t>Rubi</a:t>
            </a:r>
            <a:r>
              <a:rPr lang="es-ES" sz="1600" b="1" i="1" dirty="0">
                <a:solidFill>
                  <a:srgbClr val="006600"/>
                </a:solidFill>
              </a:rPr>
              <a:t>, A. </a:t>
            </a:r>
            <a:r>
              <a:rPr lang="es-ES" sz="1600" b="1" i="1" dirty="0" err="1">
                <a:solidFill>
                  <a:srgbClr val="006600"/>
                </a:solidFill>
              </a:rPr>
              <a:t>Lervik</a:t>
            </a:r>
            <a:r>
              <a:rPr lang="es-ES" sz="1600" b="1" i="1" dirty="0">
                <a:solidFill>
                  <a:srgbClr val="006600"/>
                </a:solidFill>
              </a:rPr>
              <a:t>, D. </a:t>
            </a:r>
            <a:r>
              <a:rPr lang="es-ES" sz="1600" b="1" i="1" dirty="0" err="1">
                <a:solidFill>
                  <a:srgbClr val="006600"/>
                </a:solidFill>
              </a:rPr>
              <a:t>Bedeaux</a:t>
            </a:r>
            <a:r>
              <a:rPr lang="es-ES" sz="1600" b="1" i="1" dirty="0">
                <a:solidFill>
                  <a:srgbClr val="006600"/>
                </a:solidFill>
              </a:rPr>
              <a:t>, and S. </a:t>
            </a:r>
            <a:r>
              <a:rPr lang="es-ES" sz="1600" b="1" i="1" dirty="0" err="1">
                <a:solidFill>
                  <a:srgbClr val="006600"/>
                </a:solidFill>
              </a:rPr>
              <a:t>Kjelstrup</a:t>
            </a:r>
            <a:r>
              <a:rPr lang="es-ES" sz="1600" b="1" i="1" dirty="0">
                <a:solidFill>
                  <a:srgbClr val="006600"/>
                </a:solidFill>
              </a:rPr>
              <a:t>, J. </a:t>
            </a:r>
            <a:r>
              <a:rPr lang="es-ES" sz="1600" b="1" i="1" dirty="0" err="1">
                <a:solidFill>
                  <a:srgbClr val="006600"/>
                </a:solidFill>
              </a:rPr>
              <a:t>Phys</a:t>
            </a:r>
            <a:r>
              <a:rPr lang="es-ES" sz="1600" b="1" i="1" dirty="0">
                <a:solidFill>
                  <a:srgbClr val="006600"/>
                </a:solidFill>
              </a:rPr>
              <a:t>. </a:t>
            </a:r>
            <a:r>
              <a:rPr lang="es-ES" sz="1600" b="1" i="1" dirty="0" err="1">
                <a:solidFill>
                  <a:srgbClr val="006600"/>
                </a:solidFill>
              </a:rPr>
              <a:t>Chem</a:t>
            </a:r>
            <a:r>
              <a:rPr lang="es-ES" sz="1600" b="1" i="1" dirty="0">
                <a:solidFill>
                  <a:srgbClr val="006600"/>
                </a:solidFill>
              </a:rPr>
              <a:t>., 146, 185101 (2017)</a:t>
            </a:r>
          </a:p>
        </p:txBody>
      </p:sp>
    </p:spTree>
    <p:extLst>
      <p:ext uri="{BB962C8B-B14F-4D97-AF65-F5344CB8AC3E}">
        <p14:creationId xmlns:p14="http://schemas.microsoft.com/office/powerpoint/2010/main" val="393493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3267675" cy="1861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909" y="1484784"/>
            <a:ext cx="5036779" cy="985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03" y="2843952"/>
            <a:ext cx="1906493" cy="2992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73" y="3933056"/>
            <a:ext cx="5543707" cy="64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4634035"/>
            <a:ext cx="2770140" cy="4259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778" y="4763653"/>
            <a:ext cx="2193152" cy="5243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5455632"/>
            <a:ext cx="2831455" cy="342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6624" y="5478528"/>
            <a:ext cx="1575347" cy="33293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86506" y="490237"/>
            <a:ext cx="119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Model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48064" y="3298065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L_1 tunes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asymmetry</a:t>
            </a:r>
            <a:endParaRPr lang="es-ES" sz="1600" dirty="0"/>
          </a:p>
        </p:txBody>
      </p:sp>
      <p:sp>
        <p:nvSpPr>
          <p:cNvPr id="5" name="Rectángulo 4"/>
          <p:cNvSpPr/>
          <p:nvPr/>
        </p:nvSpPr>
        <p:spPr>
          <a:xfrm>
            <a:off x="4552757" y="59947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i="1" dirty="0">
                <a:solidFill>
                  <a:srgbClr val="006600"/>
                </a:solidFill>
              </a:rPr>
              <a:t>M. F. </a:t>
            </a:r>
            <a:r>
              <a:rPr lang="es-ES" sz="1400" b="1" i="1" dirty="0" err="1">
                <a:solidFill>
                  <a:srgbClr val="006600"/>
                </a:solidFill>
              </a:rPr>
              <a:t>Carusela</a:t>
            </a:r>
            <a:r>
              <a:rPr lang="es-ES" sz="1400" b="1" i="1" dirty="0">
                <a:solidFill>
                  <a:srgbClr val="006600"/>
                </a:solidFill>
              </a:rPr>
              <a:t>, J.M. </a:t>
            </a:r>
            <a:r>
              <a:rPr lang="es-ES" sz="1400" b="1" i="1" dirty="0" err="1">
                <a:solidFill>
                  <a:srgbClr val="006600"/>
                </a:solidFill>
              </a:rPr>
              <a:t>Rubi</a:t>
            </a:r>
            <a:r>
              <a:rPr lang="es-ES" sz="1400" b="1" i="1" dirty="0">
                <a:solidFill>
                  <a:srgbClr val="006600"/>
                </a:solidFill>
              </a:rPr>
              <a:t>, J. </a:t>
            </a:r>
            <a:r>
              <a:rPr lang="es-ES" sz="1400" b="1" i="1" dirty="0" err="1">
                <a:solidFill>
                  <a:srgbClr val="006600"/>
                </a:solidFill>
              </a:rPr>
              <a:t>Chem</a:t>
            </a:r>
            <a:r>
              <a:rPr lang="es-ES" sz="1400" b="1" i="1" dirty="0">
                <a:solidFill>
                  <a:srgbClr val="006600"/>
                </a:solidFill>
              </a:rPr>
              <a:t>. </a:t>
            </a:r>
            <a:r>
              <a:rPr lang="es-ES" sz="1400" b="1" i="1" dirty="0" err="1">
                <a:solidFill>
                  <a:srgbClr val="006600"/>
                </a:solidFill>
              </a:rPr>
              <a:t>Phys</a:t>
            </a:r>
            <a:r>
              <a:rPr lang="es-ES" sz="1400" b="1" i="1" dirty="0">
                <a:solidFill>
                  <a:srgbClr val="006600"/>
                </a:solidFill>
              </a:rPr>
              <a:t>., 146, 184901 (2017</a:t>
            </a:r>
            <a:r>
              <a:rPr lang="es-ES" sz="1400" b="1" i="1" dirty="0" smtClean="0">
                <a:solidFill>
                  <a:srgbClr val="006600"/>
                </a:solidFill>
              </a:rPr>
              <a:t>); </a:t>
            </a:r>
            <a:r>
              <a:rPr lang="fr-FR" sz="1400" b="1" i="1" dirty="0">
                <a:solidFill>
                  <a:srgbClr val="006600"/>
                </a:solidFill>
              </a:rPr>
              <a:t>J. Phys.: Condens. Matter </a:t>
            </a:r>
            <a:r>
              <a:rPr lang="fr-FR" sz="1400" b="1" i="1" dirty="0" smtClean="0">
                <a:solidFill>
                  <a:srgbClr val="006600"/>
                </a:solidFill>
              </a:rPr>
              <a:t>30, 244001 (2018)</a:t>
            </a:r>
            <a:endParaRPr lang="es-ES" sz="14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5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68760"/>
            <a:ext cx="6391328" cy="5495233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551680"/>
              </p:ext>
            </p:extLst>
          </p:nvPr>
        </p:nvGraphicFramePr>
        <p:xfrm>
          <a:off x="5148064" y="404664"/>
          <a:ext cx="3312368" cy="67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6" name="Equation" r:id="rId5" imgW="2234880" imgH="457200" progId="Equation.DSMT4">
                  <p:embed/>
                </p:oleObj>
              </mc:Choice>
              <mc:Fallback>
                <p:oleObj name="Equation" r:id="rId5" imgW="2234880" imgH="457200" progId="Equation.DSMT4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404664"/>
                        <a:ext cx="3312368" cy="67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60832"/>
              </p:ext>
            </p:extLst>
          </p:nvPr>
        </p:nvGraphicFramePr>
        <p:xfrm>
          <a:off x="6084168" y="1628800"/>
          <a:ext cx="2630146" cy="34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7" name="Equation" r:id="rId7" imgW="1739880" imgH="228600" progId="Equation.DSMT4">
                  <p:embed/>
                </p:oleObj>
              </mc:Choice>
              <mc:Fallback>
                <p:oleObj name="Equation" r:id="rId7" imgW="1739880" imgH="2286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4168" y="1628800"/>
                        <a:ext cx="2630146" cy="34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59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98" y="4437112"/>
            <a:ext cx="4038992" cy="23049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4824536" cy="40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9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348880"/>
            <a:ext cx="2155275" cy="574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flipH="1">
            <a:off x="729286" y="502961"/>
            <a:ext cx="333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C00000"/>
                </a:solidFill>
              </a:rPr>
              <a:t>Energy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dissipation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46004"/>
            <a:ext cx="4248472" cy="322181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75656" y="515719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At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 </a:t>
            </a:r>
            <a:r>
              <a:rPr lang="es-ES" dirty="0" err="1" smtClean="0"/>
              <a:t>force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entropy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practically</a:t>
            </a:r>
            <a:r>
              <a:rPr lang="es-ES" dirty="0" smtClean="0"/>
              <a:t> </a:t>
            </a:r>
            <a:r>
              <a:rPr lang="es-ES" dirty="0" err="1" smtClean="0"/>
              <a:t>invariant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inversión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force</a:t>
            </a:r>
            <a:r>
              <a:rPr lang="es-ES" dirty="0" smtClean="0"/>
              <a:t>. At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values</a:t>
            </a:r>
            <a:r>
              <a:rPr lang="es-ES" dirty="0" smtClean="0"/>
              <a:t>,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entropic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 </a:t>
            </a:r>
            <a:r>
              <a:rPr lang="es-ES" dirty="0" err="1" smtClean="0"/>
              <a:t>become</a:t>
            </a:r>
            <a:r>
              <a:rPr lang="es-ES" dirty="0" smtClean="0"/>
              <a:t> </a:t>
            </a:r>
            <a:r>
              <a:rPr lang="es-ES" dirty="0" err="1" smtClean="0"/>
              <a:t>dominant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symmetry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broken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460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52736"/>
            <a:ext cx="2074838" cy="5760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25" y="1936331"/>
            <a:ext cx="4309085" cy="6189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131" y="2204865"/>
            <a:ext cx="1989272" cy="6269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929" y="3206130"/>
            <a:ext cx="2421580" cy="303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024" y="4276656"/>
            <a:ext cx="2199465" cy="2607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58530" y="3630791"/>
            <a:ext cx="220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rgbClr val="0000CC"/>
                </a:solidFill>
              </a:rPr>
              <a:t>Ornstein-Uhlenbeck</a:t>
            </a:r>
            <a:r>
              <a:rPr lang="es-ES" sz="1600" b="1" dirty="0" smtClean="0">
                <a:solidFill>
                  <a:srgbClr val="0000CC"/>
                </a:solidFill>
              </a:rPr>
              <a:t>:</a:t>
            </a:r>
            <a:endParaRPr lang="es-ES" sz="1600" b="1" dirty="0">
              <a:solidFill>
                <a:srgbClr val="0000CC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539552" y="4046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</a:rPr>
              <a:t>Stochastic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resonance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159" y="4978681"/>
            <a:ext cx="3029832" cy="4127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2831792"/>
            <a:ext cx="1559129" cy="2415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798" y="2846254"/>
            <a:ext cx="576115" cy="1973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682" y="3999806"/>
            <a:ext cx="1451741" cy="236162"/>
          </a:xfrm>
          <a:prstGeom prst="rect">
            <a:avLst/>
          </a:prstGeom>
        </p:spPr>
      </p:pic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90530"/>
              </p:ext>
            </p:extLst>
          </p:nvPr>
        </p:nvGraphicFramePr>
        <p:xfrm>
          <a:off x="1721903" y="5820877"/>
          <a:ext cx="1265895" cy="68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4" name="Equation" r:id="rId12" imgW="888840" imgH="482400" progId="Equation.DSMT4">
                  <p:embed/>
                </p:oleObj>
              </mc:Choice>
              <mc:Fallback>
                <p:oleObj name="Equation" r:id="rId12" imgW="888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21903" y="5820877"/>
                        <a:ext cx="1265895" cy="68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 flipH="1">
            <a:off x="3289737" y="586174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An</a:t>
            </a:r>
            <a:r>
              <a:rPr lang="es-ES" sz="1600" dirty="0" smtClean="0"/>
              <a:t> </a:t>
            </a:r>
            <a:r>
              <a:rPr lang="es-ES" sz="1600" dirty="0" err="1" smtClean="0"/>
              <a:t>excess</a:t>
            </a:r>
            <a:r>
              <a:rPr lang="es-ES" sz="1600" dirty="0" smtClean="0"/>
              <a:t> of </a:t>
            </a:r>
            <a:r>
              <a:rPr lang="es-ES" sz="1600" dirty="0" err="1" smtClean="0"/>
              <a:t>noise</a:t>
            </a:r>
            <a:r>
              <a:rPr lang="es-ES" sz="1600" dirty="0" smtClean="0"/>
              <a:t> </a:t>
            </a:r>
            <a:r>
              <a:rPr lang="es-ES" sz="1600" dirty="0" err="1" smtClean="0"/>
              <a:t>destroys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endParaRPr lang="es-ES" sz="1600" dirty="0" smtClean="0"/>
          </a:p>
          <a:p>
            <a:r>
              <a:rPr lang="es-ES" sz="1600" dirty="0" err="1" smtClean="0"/>
              <a:t>coherence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system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45608" y="586174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CC"/>
                </a:solidFill>
              </a:rPr>
              <a:t>SNR has a </a:t>
            </a:r>
            <a:r>
              <a:rPr lang="es-ES" b="1" dirty="0" err="1" smtClean="0">
                <a:solidFill>
                  <a:srgbClr val="0000CC"/>
                </a:solidFill>
              </a:rPr>
              <a:t>maximum</a:t>
            </a:r>
            <a:endParaRPr lang="es-ES" b="1" dirty="0" smtClean="0">
              <a:solidFill>
                <a:srgbClr val="0000CC"/>
              </a:solidFill>
            </a:endParaRPr>
          </a:p>
          <a:p>
            <a:r>
              <a:rPr lang="es-ES" b="1" dirty="0" smtClean="0">
                <a:solidFill>
                  <a:srgbClr val="0000CC"/>
                </a:solidFill>
              </a:rPr>
              <a:t>SR</a:t>
            </a:r>
            <a:endParaRPr lang="es-ES" b="1" dirty="0">
              <a:solidFill>
                <a:srgbClr val="0000CC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6132984" y="6154133"/>
            <a:ext cx="621783" cy="61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022304" y="49563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i="1" dirty="0" smtClean="0">
                <a:solidFill>
                  <a:srgbClr val="006600"/>
                </a:solidFill>
              </a:rPr>
              <a:t>J.M. </a:t>
            </a:r>
            <a:r>
              <a:rPr lang="es-ES" sz="1400" b="1" i="1" dirty="0">
                <a:solidFill>
                  <a:srgbClr val="006600"/>
                </a:solidFill>
              </a:rPr>
              <a:t>Vilar, J.M. </a:t>
            </a:r>
            <a:r>
              <a:rPr lang="es-ES" sz="1400" b="1" i="1" dirty="0" err="1" smtClean="0">
                <a:solidFill>
                  <a:srgbClr val="006600"/>
                </a:solidFill>
              </a:rPr>
              <a:t>Rubi</a:t>
            </a:r>
            <a:r>
              <a:rPr lang="es-ES" sz="1400" b="1" i="1" dirty="0" smtClean="0">
                <a:solidFill>
                  <a:srgbClr val="006600"/>
                </a:solidFill>
              </a:rPr>
              <a:t> </a:t>
            </a:r>
            <a:r>
              <a:rPr lang="es-ES" sz="1400" b="1" i="1" dirty="0">
                <a:solidFill>
                  <a:srgbClr val="006600"/>
                </a:solidFill>
              </a:rPr>
              <a:t>/ </a:t>
            </a:r>
            <a:r>
              <a:rPr lang="es-ES" sz="1400" b="1" i="1" dirty="0" err="1">
                <a:solidFill>
                  <a:srgbClr val="006600"/>
                </a:solidFill>
              </a:rPr>
              <a:t>Physica</a:t>
            </a:r>
            <a:r>
              <a:rPr lang="es-ES" sz="1400" b="1" i="1" dirty="0">
                <a:solidFill>
                  <a:srgbClr val="006600"/>
                </a:solidFill>
              </a:rPr>
              <a:t> </a:t>
            </a:r>
            <a:r>
              <a:rPr lang="es-ES" sz="1400" b="1" i="1" dirty="0" smtClean="0">
                <a:solidFill>
                  <a:srgbClr val="006600"/>
                </a:solidFill>
              </a:rPr>
              <a:t>A, </a:t>
            </a:r>
            <a:r>
              <a:rPr lang="es-ES" sz="1400" b="1" i="1" dirty="0">
                <a:solidFill>
                  <a:srgbClr val="006600"/>
                </a:solidFill>
              </a:rPr>
              <a:t>264 (1999) </a:t>
            </a:r>
            <a:r>
              <a:rPr lang="es-ES" sz="1400" b="1" i="1" dirty="0" smtClean="0">
                <a:solidFill>
                  <a:srgbClr val="006600"/>
                </a:solidFill>
              </a:rPr>
              <a:t>1</a:t>
            </a:r>
            <a:endParaRPr lang="es-ES" sz="14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96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C00000"/>
                </a:solidFill>
              </a:rPr>
              <a:t>Conclusions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686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err="1"/>
              <a:t>Importance</a:t>
            </a:r>
            <a:r>
              <a:rPr lang="es-ES" dirty="0"/>
              <a:t> of </a:t>
            </a:r>
            <a:r>
              <a:rPr lang="es-ES" b="1" dirty="0" err="1">
                <a:solidFill>
                  <a:srgbClr val="0000CC"/>
                </a:solidFill>
              </a:rPr>
              <a:t>entropic</a:t>
            </a:r>
            <a:r>
              <a:rPr lang="es-ES" b="1" dirty="0">
                <a:solidFill>
                  <a:srgbClr val="0000CC"/>
                </a:solidFill>
              </a:rPr>
              <a:t> </a:t>
            </a:r>
            <a:r>
              <a:rPr lang="es-ES" b="1" dirty="0" err="1">
                <a:solidFill>
                  <a:srgbClr val="0000CC"/>
                </a:solidFill>
              </a:rPr>
              <a:t>effects</a:t>
            </a:r>
            <a:r>
              <a:rPr lang="es-ES" b="1" dirty="0">
                <a:solidFill>
                  <a:srgbClr val="0000CC"/>
                </a:solidFill>
              </a:rPr>
              <a:t> in </a:t>
            </a:r>
            <a:r>
              <a:rPr lang="es-ES" b="1" dirty="0" err="1">
                <a:solidFill>
                  <a:srgbClr val="0000CC"/>
                </a:solidFill>
              </a:rPr>
              <a:t>small-scale</a:t>
            </a:r>
            <a:r>
              <a:rPr lang="es-ES" b="1" dirty="0">
                <a:solidFill>
                  <a:srgbClr val="0000CC"/>
                </a:solidFill>
              </a:rPr>
              <a:t> </a:t>
            </a:r>
            <a:r>
              <a:rPr lang="es-ES" b="1" dirty="0" err="1" smtClean="0">
                <a:solidFill>
                  <a:srgbClr val="0000CC"/>
                </a:solidFill>
              </a:rPr>
              <a:t>soft-matter</a:t>
            </a:r>
            <a:r>
              <a:rPr lang="es-ES" b="1" dirty="0" smtClean="0">
                <a:solidFill>
                  <a:srgbClr val="0000CC"/>
                </a:solidFill>
              </a:rPr>
              <a:t> and </a:t>
            </a:r>
            <a:r>
              <a:rPr lang="es-ES" b="1" dirty="0" err="1" smtClean="0">
                <a:solidFill>
                  <a:srgbClr val="0000CC"/>
                </a:solidFill>
              </a:rPr>
              <a:t>biological</a:t>
            </a:r>
            <a:r>
              <a:rPr lang="es-ES" b="1" dirty="0" smtClean="0">
                <a:solidFill>
                  <a:srgbClr val="0000CC"/>
                </a:solidFill>
              </a:rPr>
              <a:t> </a:t>
            </a:r>
            <a:r>
              <a:rPr lang="es-ES" b="1" dirty="0" err="1" smtClean="0">
                <a:solidFill>
                  <a:srgbClr val="0000CC"/>
                </a:solidFill>
              </a:rPr>
              <a:t>systems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b="1" dirty="0" err="1">
                <a:solidFill>
                  <a:srgbClr val="0000CC"/>
                </a:solidFill>
              </a:rPr>
              <a:t>Entropic</a:t>
            </a:r>
            <a:r>
              <a:rPr lang="es-ES" b="1" dirty="0">
                <a:solidFill>
                  <a:srgbClr val="0000CC"/>
                </a:solidFill>
              </a:rPr>
              <a:t> </a:t>
            </a:r>
            <a:r>
              <a:rPr lang="es-ES" b="1" dirty="0" err="1">
                <a:solidFill>
                  <a:srgbClr val="0000CC"/>
                </a:solidFill>
              </a:rPr>
              <a:t>transport</a:t>
            </a:r>
            <a:r>
              <a:rPr lang="es-ES" b="1" dirty="0">
                <a:solidFill>
                  <a:srgbClr val="0000CC"/>
                </a:solidFill>
              </a:rPr>
              <a:t> </a:t>
            </a:r>
            <a:r>
              <a:rPr lang="es-ES" b="1" dirty="0" err="1">
                <a:solidFill>
                  <a:srgbClr val="0000CC"/>
                </a:solidFill>
              </a:rPr>
              <a:t>model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useful</a:t>
            </a:r>
            <a:r>
              <a:rPr lang="es-ES" dirty="0"/>
              <a:t> </a:t>
            </a:r>
            <a:r>
              <a:rPr lang="es-ES" dirty="0" err="1"/>
              <a:t>tool</a:t>
            </a:r>
            <a:r>
              <a:rPr lang="es-ES" dirty="0"/>
              <a:t> to </a:t>
            </a:r>
            <a:r>
              <a:rPr lang="es-ES" dirty="0" err="1"/>
              <a:t>estimate</a:t>
            </a:r>
            <a:r>
              <a:rPr lang="es-ES" dirty="0"/>
              <a:t> </a:t>
            </a:r>
            <a:r>
              <a:rPr lang="es-ES" dirty="0" err="1"/>
              <a:t>entropic</a:t>
            </a:r>
            <a:r>
              <a:rPr lang="es-ES" dirty="0"/>
              <a:t> </a:t>
            </a:r>
            <a:r>
              <a:rPr lang="es-ES" dirty="0" err="1"/>
              <a:t>effects</a:t>
            </a:r>
            <a:r>
              <a:rPr lang="es-ES" dirty="0"/>
              <a:t> </a:t>
            </a:r>
          </a:p>
          <a:p>
            <a:r>
              <a:rPr lang="en-US" dirty="0"/>
              <a:t>The flexibility of the structures gives rise to </a:t>
            </a:r>
            <a:r>
              <a:rPr lang="en-US" b="1" dirty="0">
                <a:solidFill>
                  <a:srgbClr val="0000CC"/>
                </a:solidFill>
              </a:rPr>
              <a:t>new rectification scenarios </a:t>
            </a:r>
            <a:r>
              <a:rPr lang="en-US" dirty="0"/>
              <a:t>with the appearance of </a:t>
            </a:r>
            <a:r>
              <a:rPr lang="en-US" b="1" dirty="0">
                <a:solidFill>
                  <a:srgbClr val="0000CC"/>
                </a:solidFill>
              </a:rPr>
              <a:t>resonances</a:t>
            </a:r>
            <a:r>
              <a:rPr lang="en-US" dirty="0"/>
              <a:t> and </a:t>
            </a:r>
            <a:r>
              <a:rPr lang="en-US" b="1" dirty="0">
                <a:solidFill>
                  <a:srgbClr val="0000CC"/>
                </a:solidFill>
              </a:rPr>
              <a:t>backward movement</a:t>
            </a:r>
            <a:r>
              <a:rPr lang="en-US" dirty="0"/>
              <a:t> of </a:t>
            </a:r>
            <a:r>
              <a:rPr lang="en-US" dirty="0" smtClean="0"/>
              <a:t>particles that can be used to optimize transport.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53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err="1" smtClean="0">
                <a:solidFill>
                  <a:srgbClr val="C00000"/>
                </a:solidFill>
              </a:rPr>
              <a:t>Motivation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know how particles move in </a:t>
            </a:r>
            <a:r>
              <a:rPr lang="en-US" b="1" dirty="0">
                <a:solidFill>
                  <a:srgbClr val="0000CC"/>
                </a:solidFill>
              </a:rPr>
              <a:t>small cavities, micro-channels and in general in crowded media </a:t>
            </a:r>
            <a:r>
              <a:rPr lang="en-US" dirty="0"/>
              <a:t>currently constitutes a challenge for the understanding of </a:t>
            </a:r>
            <a:r>
              <a:rPr lang="en-US" b="1" dirty="0">
                <a:solidFill>
                  <a:srgbClr val="0000CC"/>
                </a:solidFill>
              </a:rPr>
              <a:t>basic mechanisms </a:t>
            </a:r>
            <a:r>
              <a:rPr lang="en-US" dirty="0"/>
              <a:t>governing the </a:t>
            </a:r>
            <a:r>
              <a:rPr lang="en-US" dirty="0" err="1"/>
              <a:t>behaviour</a:t>
            </a:r>
            <a:r>
              <a:rPr lang="en-US" dirty="0"/>
              <a:t> of small-scale soft-matter and biological systems.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0000CC"/>
                </a:solidFill>
              </a:rPr>
              <a:t>presence of obstacles</a:t>
            </a:r>
            <a:r>
              <a:rPr lang="en-US" dirty="0"/>
              <a:t>, constrictions and irregularities in the shape of these structures significantly alter their trajectories thus </a:t>
            </a:r>
            <a:r>
              <a:rPr lang="en-US" b="1" dirty="0">
                <a:solidFill>
                  <a:srgbClr val="0000CC"/>
                </a:solidFill>
              </a:rPr>
              <a:t>modifying their transport properties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>
                <a:solidFill>
                  <a:srgbClr val="0000CC"/>
                </a:solidFill>
              </a:rPr>
              <a:t>analysis</a:t>
            </a:r>
            <a:r>
              <a:rPr lang="en-US" dirty="0"/>
              <a:t> of these properties based on the use of </a:t>
            </a:r>
            <a:r>
              <a:rPr lang="en-US" b="1" dirty="0">
                <a:solidFill>
                  <a:srgbClr val="0000CC"/>
                </a:solidFill>
              </a:rPr>
              <a:t>diffusion and stochastic equations </a:t>
            </a:r>
            <a:r>
              <a:rPr lang="en-US" dirty="0"/>
              <a:t>faces the problem of solving these equations for </a:t>
            </a:r>
            <a:r>
              <a:rPr lang="en-US" b="1" dirty="0">
                <a:solidFill>
                  <a:srgbClr val="0000CC"/>
                </a:solidFill>
              </a:rPr>
              <a:t>very complex boundaries </a:t>
            </a:r>
            <a:r>
              <a:rPr lang="en-US" dirty="0"/>
              <a:t>which may constitute a formidable task.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135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971599" y="163473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C00000"/>
                </a:solidFill>
              </a:rPr>
              <a:t>Modelling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confined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diffusion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93437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>
                <a:solidFill>
                  <a:srgbClr val="0000CC"/>
                </a:solidFill>
              </a:rPr>
              <a:t>Entropic transport </a:t>
            </a:r>
            <a:r>
              <a:rPr lang="en-US" b="1" dirty="0">
                <a:solidFill>
                  <a:srgbClr val="0000CC"/>
                </a:solidFill>
              </a:rPr>
              <a:t>models </a:t>
            </a:r>
            <a:r>
              <a:rPr lang="en-US" dirty="0"/>
              <a:t>apply when the structure of the medium is </a:t>
            </a:r>
            <a:r>
              <a:rPr lang="en-US" dirty="0" smtClean="0"/>
              <a:t>such </a:t>
            </a:r>
            <a:r>
              <a:rPr lang="en-US" dirty="0"/>
              <a:t>that particles may move more easily along a </a:t>
            </a:r>
            <a:r>
              <a:rPr lang="en-US" b="1" dirty="0" smtClean="0">
                <a:solidFill>
                  <a:srgbClr val="0000CC"/>
                </a:solidFill>
              </a:rPr>
              <a:t>preferred </a:t>
            </a:r>
            <a:r>
              <a:rPr lang="en-US" b="1" dirty="0">
                <a:solidFill>
                  <a:srgbClr val="0000CC"/>
                </a:solidFill>
              </a:rPr>
              <a:t>direction of motion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Ex. particles diffusing </a:t>
            </a:r>
            <a:r>
              <a:rPr lang="en-US" dirty="0"/>
              <a:t>in </a:t>
            </a:r>
            <a:r>
              <a:rPr lang="en-US" b="1" dirty="0">
                <a:solidFill>
                  <a:srgbClr val="0000CC"/>
                </a:solidFill>
              </a:rPr>
              <a:t>narrow channels or in crowded </a:t>
            </a:r>
            <a:r>
              <a:rPr lang="en-US" b="1" dirty="0" smtClean="0">
                <a:solidFill>
                  <a:srgbClr val="0000CC"/>
                </a:solidFill>
              </a:rPr>
              <a:t>media </a:t>
            </a:r>
            <a:r>
              <a:rPr lang="en-US" dirty="0" smtClean="0"/>
              <a:t>being </a:t>
            </a:r>
            <a:r>
              <a:rPr lang="en-US" dirty="0"/>
              <a:t>acted upon by an external </a:t>
            </a:r>
            <a:r>
              <a:rPr lang="en-US" dirty="0" smtClean="0"/>
              <a:t>force. </a:t>
            </a:r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in the </a:t>
            </a:r>
            <a:r>
              <a:rPr lang="en-US" dirty="0" smtClean="0"/>
              <a:t>positions </a:t>
            </a:r>
            <a:r>
              <a:rPr lang="en-US" dirty="0"/>
              <a:t>and momenta of the particles occur mainly along </a:t>
            </a:r>
            <a:r>
              <a:rPr lang="en-US" dirty="0" smtClean="0"/>
              <a:t>longitudinal direction </a:t>
            </a:r>
            <a:r>
              <a:rPr lang="en-US" dirty="0"/>
              <a:t>whereas local equilibration is rapidly reached </a:t>
            </a:r>
            <a:r>
              <a:rPr lang="en-US" dirty="0" smtClean="0"/>
              <a:t>in transverse </a:t>
            </a:r>
            <a:r>
              <a:rPr lang="en-US" dirty="0"/>
              <a:t>directions.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/>
              <a:t>O</a:t>
            </a:r>
            <a:r>
              <a:rPr lang="en-US" dirty="0" smtClean="0"/>
              <a:t>ne can perform a </a:t>
            </a:r>
            <a:r>
              <a:rPr lang="en-US" b="1" dirty="0">
                <a:solidFill>
                  <a:srgbClr val="0000CC"/>
                </a:solidFill>
              </a:rPr>
              <a:t>coarse-graining description </a:t>
            </a:r>
            <a:r>
              <a:rPr lang="en-US" dirty="0"/>
              <a:t>in which transport </a:t>
            </a:r>
            <a:r>
              <a:rPr lang="en-US" dirty="0" smtClean="0"/>
              <a:t>is </a:t>
            </a:r>
            <a:r>
              <a:rPr lang="en-US" dirty="0"/>
              <a:t>practically quasi-1D and the effect of the tortuosity of </a:t>
            </a:r>
            <a:r>
              <a:rPr lang="en-US" dirty="0" smtClean="0"/>
              <a:t>the </a:t>
            </a:r>
            <a:r>
              <a:rPr lang="en-US" dirty="0"/>
              <a:t>boundaries is considered </a:t>
            </a:r>
            <a:r>
              <a:rPr lang="en-US" dirty="0" smtClean="0"/>
              <a:t>through </a:t>
            </a:r>
            <a:r>
              <a:rPr lang="en-US" dirty="0"/>
              <a:t>entropic </a:t>
            </a:r>
            <a:r>
              <a:rPr lang="en-US" dirty="0" smtClean="0"/>
              <a:t>barriers.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14" y="3864871"/>
            <a:ext cx="2448272" cy="6397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30" y="4666928"/>
            <a:ext cx="2085854" cy="5137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419742"/>
            <a:ext cx="1642226" cy="5040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96" y="5313125"/>
            <a:ext cx="2592288" cy="5792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6199971"/>
            <a:ext cx="2077989" cy="5040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47" y="3396537"/>
            <a:ext cx="3078817" cy="164305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flipH="1">
            <a:off x="3923927" y="3396230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Free </a:t>
            </a:r>
            <a:r>
              <a:rPr lang="es-ES" b="1" dirty="0" err="1" smtClean="0">
                <a:solidFill>
                  <a:srgbClr val="C00000"/>
                </a:solidFill>
              </a:rPr>
              <a:t>energy</a:t>
            </a:r>
            <a:r>
              <a:rPr lang="es-ES" b="1" dirty="0" smtClean="0">
                <a:solidFill>
                  <a:srgbClr val="C00000"/>
                </a:solidFill>
              </a:rPr>
              <a:t> of mean </a:t>
            </a:r>
            <a:r>
              <a:rPr lang="es-ES" b="1" dirty="0" err="1" smtClean="0">
                <a:solidFill>
                  <a:srgbClr val="C00000"/>
                </a:solidFill>
              </a:rPr>
              <a:t>force</a:t>
            </a:r>
            <a:r>
              <a:rPr lang="es-ES" b="1" dirty="0" smtClean="0">
                <a:solidFill>
                  <a:srgbClr val="C00000"/>
                </a:solidFill>
              </a:rPr>
              <a:t>: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236" y="3833438"/>
            <a:ext cx="1241516" cy="2416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345" y="3861435"/>
            <a:ext cx="648072" cy="2138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04424" y="5950600"/>
            <a:ext cx="5526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b="1" i="1" dirty="0">
              <a:solidFill>
                <a:srgbClr val="006600"/>
              </a:solidFill>
            </a:endParaRPr>
          </a:p>
          <a:p>
            <a:r>
              <a:rPr lang="es-ES" sz="1400" b="1" i="1" dirty="0">
                <a:solidFill>
                  <a:srgbClr val="006600"/>
                </a:solidFill>
              </a:rPr>
              <a:t>D. Reguera, </a:t>
            </a:r>
            <a:r>
              <a:rPr lang="es-ES" sz="1400" b="1" i="1" dirty="0" smtClean="0">
                <a:solidFill>
                  <a:srgbClr val="006600"/>
                </a:solidFill>
              </a:rPr>
              <a:t>JM </a:t>
            </a:r>
            <a:r>
              <a:rPr lang="es-ES" sz="1400" b="1" i="1" dirty="0" err="1" smtClean="0">
                <a:solidFill>
                  <a:srgbClr val="006600"/>
                </a:solidFill>
              </a:rPr>
              <a:t>Rubi</a:t>
            </a:r>
            <a:r>
              <a:rPr lang="es-ES" sz="1400" b="1" i="1" dirty="0" smtClean="0">
                <a:solidFill>
                  <a:srgbClr val="006600"/>
                </a:solidFill>
              </a:rPr>
              <a:t>, </a:t>
            </a:r>
            <a:r>
              <a:rPr lang="es-ES" sz="1400" b="1" i="1" dirty="0" err="1">
                <a:solidFill>
                  <a:srgbClr val="006600"/>
                </a:solidFill>
              </a:rPr>
              <a:t>Phys</a:t>
            </a:r>
            <a:r>
              <a:rPr lang="es-ES" sz="1400" b="1" i="1" dirty="0">
                <a:solidFill>
                  <a:srgbClr val="006600"/>
                </a:solidFill>
              </a:rPr>
              <a:t>. Rev. E, 64, 061106 (2001)</a:t>
            </a:r>
            <a:endParaRPr lang="en-GB" sz="1400" b="1" i="1" dirty="0">
              <a:solidFill>
                <a:srgbClr val="0066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524328" y="5134949"/>
            <a:ext cx="15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00CC"/>
                </a:solidFill>
              </a:rPr>
              <a:t>Fick-Jacobs</a:t>
            </a:r>
            <a:endParaRPr lang="es-E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84213" y="2276475"/>
          <a:ext cx="4800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Equation" r:id="rId4" imgW="1905000" imgH="1231900" progId="">
                  <p:embed/>
                </p:oleObj>
              </mc:Choice>
              <mc:Fallback>
                <p:oleObj name="Equation" r:id="rId4" imgW="1905000" imgH="1231900" progId="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76475"/>
                        <a:ext cx="48006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03575" y="4149725"/>
            <a:ext cx="97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400">
                <a:latin typeface="Times New Roman" pitchFamily="18" charset="0"/>
              </a:rPr>
              <a:t>(1d)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5940425" y="27813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400">
                <a:latin typeface="Times New Roman" pitchFamily="18" charset="0"/>
              </a:rPr>
              <a:t>(2d)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6858000" y="4724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V="1">
            <a:off x="6858000" y="3810000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7235825" y="3733800"/>
          <a:ext cx="3603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5" name="Equation" r:id="rId6" imgW="203024" imgH="164957" progId="">
                  <p:embed/>
                </p:oleObj>
              </mc:Choice>
              <mc:Fallback>
                <p:oleObj name="Equation" r:id="rId6" imgW="203024" imgH="164957" progId="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733800"/>
                        <a:ext cx="36036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7848600" y="4876800"/>
          <a:ext cx="3238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Equation" r:id="rId8" imgW="215619" imgH="177569" progId="">
                  <p:embed/>
                </p:oleObj>
              </mc:Choice>
              <mc:Fallback>
                <p:oleObj name="Equation" r:id="rId8" imgW="215619" imgH="177569" progId="">
                  <p:embed/>
                  <p:pic>
                    <p:nvPicPr>
                      <p:cNvPr id="5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3238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8610600" y="3810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8101013" y="4267200"/>
          <a:ext cx="3444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Equation" r:id="rId10" imgW="215713" imgH="203024" progId="">
                  <p:embed/>
                </p:oleObj>
              </mc:Choice>
              <mc:Fallback>
                <p:oleObj name="Equation" r:id="rId10" imgW="215713" imgH="203024" progId="">
                  <p:embed/>
                  <p:pic>
                    <p:nvPicPr>
                      <p:cNvPr id="51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267200"/>
                        <a:ext cx="34448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5"/>
          <p:cNvGraphicFramePr>
            <a:graphicFrameLocks noChangeAspect="1"/>
          </p:cNvGraphicFramePr>
          <p:nvPr/>
        </p:nvGraphicFramePr>
        <p:xfrm>
          <a:off x="4067175" y="5024438"/>
          <a:ext cx="3744913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8" name="Equation" r:id="rId12" imgW="1270000" imgH="736600" progId="Equation.DSMT4">
                  <p:embed/>
                </p:oleObj>
              </mc:Choice>
              <mc:Fallback>
                <p:oleObj name="Equation" r:id="rId12" imgW="1270000" imgH="736600" progId="Equation.DSMT4">
                  <p:embed/>
                  <p:pic>
                    <p:nvPicPr>
                      <p:cNvPr id="51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024438"/>
                        <a:ext cx="3744913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83568" y="1412776"/>
            <a:ext cx="461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0000CC"/>
                </a:solidFill>
              </a:rPr>
              <a:t>Effective</a:t>
            </a:r>
            <a:r>
              <a:rPr lang="es-ES" sz="2800" b="1" dirty="0">
                <a:solidFill>
                  <a:srgbClr val="0000CC"/>
                </a:solidFill>
              </a:rPr>
              <a:t> </a:t>
            </a:r>
            <a:r>
              <a:rPr lang="es-ES" sz="2800" b="1" dirty="0" err="1">
                <a:solidFill>
                  <a:srgbClr val="0000CC"/>
                </a:solidFill>
              </a:rPr>
              <a:t>diffusion</a:t>
            </a:r>
            <a:r>
              <a:rPr lang="es-ES" sz="2800" b="1" dirty="0">
                <a:solidFill>
                  <a:srgbClr val="0000CC"/>
                </a:solidFill>
              </a:rPr>
              <a:t> </a:t>
            </a:r>
            <a:r>
              <a:rPr lang="es-ES" sz="2800" b="1" dirty="0" err="1">
                <a:solidFill>
                  <a:srgbClr val="0000CC"/>
                </a:solidFill>
              </a:rPr>
              <a:t>coefficient</a:t>
            </a:r>
            <a:r>
              <a:rPr lang="es-ES" sz="2800" b="1" dirty="0">
                <a:solidFill>
                  <a:srgbClr val="0000C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74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4664"/>
            <a:ext cx="3035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err="1">
                <a:solidFill>
                  <a:srgbClr val="C00000"/>
                </a:solidFill>
              </a:rPr>
              <a:t>Entropic</a:t>
            </a:r>
            <a:r>
              <a:rPr lang="es-ES" sz="3600" b="1" dirty="0"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solidFill>
                  <a:srgbClr val="C00000"/>
                </a:solidFill>
              </a:rPr>
              <a:t>forces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6" y="1447420"/>
            <a:ext cx="3023949" cy="3538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5" name="3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66212"/>
              </p:ext>
            </p:extLst>
          </p:nvPr>
        </p:nvGraphicFramePr>
        <p:xfrm>
          <a:off x="4716016" y="901428"/>
          <a:ext cx="1303362" cy="29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" name="Equation" r:id="rId4" imgW="774028" imgH="177646" progId="Equation.DSMT4">
                  <p:embed/>
                </p:oleObj>
              </mc:Choice>
              <mc:Fallback>
                <p:oleObj name="Equation" r:id="rId4" imgW="774028" imgH="177646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901428"/>
                        <a:ext cx="1303362" cy="299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3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946796"/>
              </p:ext>
            </p:extLst>
          </p:nvPr>
        </p:nvGraphicFramePr>
        <p:xfrm>
          <a:off x="6718836" y="1268760"/>
          <a:ext cx="1591916" cy="100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" name="Equation" r:id="rId6" imgW="1002865" imgH="634725" progId="Equation.DSMT4">
                  <p:embed/>
                </p:oleObj>
              </mc:Choice>
              <mc:Fallback>
                <p:oleObj name="Equation" r:id="rId6" imgW="1002865" imgH="634725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836" y="1268760"/>
                        <a:ext cx="1591916" cy="1007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3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9788"/>
              </p:ext>
            </p:extLst>
          </p:nvPr>
        </p:nvGraphicFramePr>
        <p:xfrm>
          <a:off x="6547580" y="2636912"/>
          <a:ext cx="205960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" name="Equation" r:id="rId8" imgW="1231366" imgH="431613" progId="Equation.DSMT4">
                  <p:embed/>
                </p:oleObj>
              </mc:Choice>
              <mc:Fallback>
                <p:oleObj name="Equation" r:id="rId8" imgW="1231366" imgH="431613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7580" y="2636912"/>
                        <a:ext cx="2059601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38 CuadroTexto"/>
          <p:cNvSpPr txBox="1"/>
          <p:nvPr/>
        </p:nvSpPr>
        <p:spPr>
          <a:xfrm>
            <a:off x="4140036" y="3681898"/>
            <a:ext cx="371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CC"/>
                </a:solidFill>
              </a:rPr>
              <a:t>-</a:t>
            </a:r>
            <a:r>
              <a:rPr lang="es-ES" dirty="0" err="1">
                <a:solidFill>
                  <a:srgbClr val="0000CC"/>
                </a:solidFill>
              </a:rPr>
              <a:t>Confinement</a:t>
            </a:r>
            <a:r>
              <a:rPr lang="es-ES" dirty="0">
                <a:solidFill>
                  <a:srgbClr val="0000CC"/>
                </a:solidFill>
              </a:rPr>
              <a:t> </a:t>
            </a:r>
            <a:r>
              <a:rPr lang="es-ES" dirty="0" smtClean="0">
                <a:solidFill>
                  <a:srgbClr val="0000CC"/>
                </a:solidFill>
              </a:rPr>
              <a:t>induces </a:t>
            </a:r>
            <a:r>
              <a:rPr lang="es-ES" dirty="0" err="1" smtClean="0">
                <a:solidFill>
                  <a:srgbClr val="0000CC"/>
                </a:solidFill>
              </a:rPr>
              <a:t>entropic</a:t>
            </a:r>
            <a:r>
              <a:rPr lang="es-ES" dirty="0" smtClean="0">
                <a:solidFill>
                  <a:srgbClr val="0000CC"/>
                </a:solidFill>
              </a:rPr>
              <a:t> </a:t>
            </a:r>
            <a:r>
              <a:rPr lang="es-ES" dirty="0" err="1" smtClean="0">
                <a:solidFill>
                  <a:srgbClr val="0000CC"/>
                </a:solidFill>
              </a:rPr>
              <a:t>forces</a:t>
            </a:r>
            <a:endParaRPr lang="es-ES" dirty="0">
              <a:solidFill>
                <a:srgbClr val="0000CC"/>
              </a:solidFill>
            </a:endParaRPr>
          </a:p>
          <a:p>
            <a:r>
              <a:rPr lang="es-ES" dirty="0" smtClean="0">
                <a:solidFill>
                  <a:srgbClr val="0000CC"/>
                </a:solidFill>
              </a:rPr>
              <a:t>-</a:t>
            </a:r>
            <a:r>
              <a:rPr lang="es-ES" dirty="0" err="1" smtClean="0">
                <a:solidFill>
                  <a:srgbClr val="0000CC"/>
                </a:solidFill>
              </a:rPr>
              <a:t>Rectification</a:t>
            </a:r>
            <a:r>
              <a:rPr lang="es-ES" dirty="0" smtClean="0">
                <a:solidFill>
                  <a:srgbClr val="0000CC"/>
                </a:solidFill>
              </a:rPr>
              <a:t> </a:t>
            </a:r>
            <a:r>
              <a:rPr lang="es-ES" dirty="0" err="1" smtClean="0">
                <a:solidFill>
                  <a:srgbClr val="0000CC"/>
                </a:solidFill>
              </a:rPr>
              <a:t>mechanism</a:t>
            </a:r>
            <a:r>
              <a:rPr lang="es-ES" dirty="0" smtClean="0">
                <a:solidFill>
                  <a:srgbClr val="0000CC"/>
                </a:solidFill>
              </a:rPr>
              <a:t> </a:t>
            </a:r>
            <a:endParaRPr lang="es-ES" dirty="0">
              <a:solidFill>
                <a:srgbClr val="0000CC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2366715" y="256641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2999786" y="299719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6" name="5 Conector curvado"/>
          <p:cNvCxnSpPr>
            <a:stCxn id="2" idx="6"/>
            <a:endCxn id="19" idx="2"/>
          </p:cNvCxnSpPr>
          <p:nvPr/>
        </p:nvCxnSpPr>
        <p:spPr>
          <a:xfrm>
            <a:off x="2510731" y="2638426"/>
            <a:ext cx="489055" cy="430780"/>
          </a:xfrm>
          <a:prstGeom prst="curvedConnector3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87406"/>
              </p:ext>
            </p:extLst>
          </p:nvPr>
        </p:nvGraphicFramePr>
        <p:xfrm>
          <a:off x="4716016" y="2068893"/>
          <a:ext cx="11049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" name="Equation" r:id="rId10" imgW="622080" imgH="431640" progId="Equation.DSMT4">
                  <p:embed/>
                </p:oleObj>
              </mc:Choice>
              <mc:Fallback>
                <p:oleObj name="Equation" r:id="rId10" imgW="622080" imgH="43164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068893"/>
                        <a:ext cx="11049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13 Conector recto de flecha"/>
          <p:cNvCxnSpPr/>
          <p:nvPr/>
        </p:nvCxnSpPr>
        <p:spPr>
          <a:xfrm flipH="1">
            <a:off x="2639746" y="3265243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670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60569"/>
              </p:ext>
            </p:extLst>
          </p:nvPr>
        </p:nvGraphicFramePr>
        <p:xfrm>
          <a:off x="2786063" y="3313113"/>
          <a:ext cx="4222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" name="Equation" r:id="rId12" imgW="241200" imgH="253800" progId="Equation.DSMT4">
                  <p:embed/>
                </p:oleObj>
              </mc:Choice>
              <mc:Fallback>
                <p:oleObj name="Equation" r:id="rId12" imgW="241200" imgH="2538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313113"/>
                        <a:ext cx="4222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7386" y="4653136"/>
            <a:ext cx="2084622" cy="179532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9738" y="5550797"/>
            <a:ext cx="1668146" cy="6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39746" y="5739888"/>
            <a:ext cx="3000580" cy="66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3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39537"/>
            <a:ext cx="45037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A20000"/>
                </a:solidFill>
              </a:rPr>
              <a:t> </a:t>
            </a:r>
            <a:r>
              <a:rPr lang="es-ES" sz="3600" b="1" dirty="0" err="1">
                <a:solidFill>
                  <a:srgbClr val="990000"/>
                </a:solidFill>
              </a:rPr>
              <a:t>Entropic</a:t>
            </a:r>
            <a:r>
              <a:rPr lang="es-ES" sz="3600" b="1" dirty="0">
                <a:solidFill>
                  <a:srgbClr val="990000"/>
                </a:solidFill>
              </a:rPr>
              <a:t> </a:t>
            </a:r>
            <a:r>
              <a:rPr lang="es-ES" sz="3600" b="1" dirty="0" err="1">
                <a:solidFill>
                  <a:srgbClr val="990000"/>
                </a:solidFill>
              </a:rPr>
              <a:t>rectification</a:t>
            </a:r>
            <a:endParaRPr lang="es-ES" sz="3600" b="1" dirty="0">
              <a:solidFill>
                <a:srgbClr val="99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01208"/>
            <a:ext cx="3744118" cy="8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558" y="4203179"/>
            <a:ext cx="4897040" cy="8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940152" y="4581128"/>
            <a:ext cx="244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00CC"/>
                </a:solidFill>
              </a:rPr>
              <a:t>Entropic</a:t>
            </a:r>
            <a:r>
              <a:rPr lang="es-ES" b="1" dirty="0">
                <a:solidFill>
                  <a:srgbClr val="0000CC"/>
                </a:solidFill>
              </a:rPr>
              <a:t> </a:t>
            </a:r>
            <a:r>
              <a:rPr lang="es-ES" b="1" dirty="0" err="1">
                <a:solidFill>
                  <a:srgbClr val="0000CC"/>
                </a:solidFill>
              </a:rPr>
              <a:t>rectification</a:t>
            </a:r>
            <a:endParaRPr lang="es-ES" b="1" dirty="0">
              <a:solidFill>
                <a:srgbClr val="0000CC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605733"/>
            <a:ext cx="1842160" cy="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501008"/>
            <a:ext cx="3236590" cy="3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7" y="2112193"/>
            <a:ext cx="2376264" cy="6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975622"/>
            <a:ext cx="1163192" cy="3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6164" y="5342767"/>
            <a:ext cx="1994003" cy="7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5695463" y="1559481"/>
            <a:ext cx="188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00CC"/>
                </a:solidFill>
              </a:rPr>
              <a:t>Coarse-graining</a:t>
            </a:r>
            <a:r>
              <a:rPr lang="es-ES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9552" y="629843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6600"/>
                </a:solidFill>
              </a:rPr>
              <a:t>J.M. </a:t>
            </a:r>
            <a:r>
              <a:rPr lang="es-ES" b="1" i="1" dirty="0" err="1">
                <a:solidFill>
                  <a:srgbClr val="006600"/>
                </a:solidFill>
              </a:rPr>
              <a:t>Rubi</a:t>
            </a:r>
            <a:r>
              <a:rPr lang="es-ES" b="1" i="1" dirty="0">
                <a:solidFill>
                  <a:srgbClr val="006600"/>
                </a:solidFill>
              </a:rPr>
              <a:t>, D. Reguera, </a:t>
            </a:r>
            <a:r>
              <a:rPr lang="es-ES" b="1" i="1" dirty="0" err="1">
                <a:solidFill>
                  <a:srgbClr val="006600"/>
                </a:solidFill>
              </a:rPr>
              <a:t>Chem</a:t>
            </a:r>
            <a:r>
              <a:rPr lang="es-ES" b="1" i="1" dirty="0">
                <a:solidFill>
                  <a:srgbClr val="006600"/>
                </a:solidFill>
              </a:rPr>
              <a:t>. </a:t>
            </a:r>
            <a:r>
              <a:rPr lang="es-ES" b="1" i="1" dirty="0" err="1">
                <a:solidFill>
                  <a:srgbClr val="006600"/>
                </a:solidFill>
              </a:rPr>
              <a:t>Phys</a:t>
            </a:r>
            <a:r>
              <a:rPr lang="es-ES" b="1" i="1" dirty="0">
                <a:solidFill>
                  <a:srgbClr val="006600"/>
                </a:solidFill>
              </a:rPr>
              <a:t>. 375 (2010) 518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76" y="675136"/>
            <a:ext cx="1368152" cy="11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187624" y="14847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Entropic</a:t>
            </a:r>
            <a:r>
              <a:rPr lang="es-ES" dirty="0"/>
              <a:t> </a:t>
            </a:r>
            <a:r>
              <a:rPr lang="es-ES" dirty="0" err="1"/>
              <a:t>barrier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07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err="1">
                <a:solidFill>
                  <a:srgbClr val="C00000"/>
                </a:solidFill>
              </a:rPr>
              <a:t>Cooperative</a:t>
            </a:r>
            <a:r>
              <a:rPr lang="es-ES" sz="3200" b="1" dirty="0">
                <a:solidFill>
                  <a:srgbClr val="C00000"/>
                </a:solidFill>
              </a:rPr>
              <a:t> </a:t>
            </a:r>
            <a:r>
              <a:rPr lang="es-ES" sz="3200" b="1" dirty="0" err="1">
                <a:solidFill>
                  <a:srgbClr val="C00000"/>
                </a:solidFill>
              </a:rPr>
              <a:t>rectification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2" y="3945081"/>
            <a:ext cx="5612376" cy="21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483768" y="15567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0099"/>
                </a:solidFill>
              </a:rPr>
              <a:t>Impurities</a:t>
            </a:r>
            <a:r>
              <a:rPr lang="es-ES" b="1" dirty="0">
                <a:solidFill>
                  <a:srgbClr val="000099"/>
                </a:solidFill>
              </a:rPr>
              <a:t> </a:t>
            </a:r>
            <a:r>
              <a:rPr lang="es-ES" b="1" dirty="0" err="1">
                <a:solidFill>
                  <a:srgbClr val="000099"/>
                </a:solidFill>
              </a:rPr>
              <a:t>attached</a:t>
            </a:r>
            <a:r>
              <a:rPr lang="es-ES" b="1" dirty="0">
                <a:solidFill>
                  <a:srgbClr val="000099"/>
                </a:solidFill>
              </a:rPr>
              <a:t>: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4932040" y="206084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004048" y="306896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5220072" y="2060848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5868144" y="2636912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orma libre"/>
          <p:cNvSpPr/>
          <p:nvPr/>
        </p:nvSpPr>
        <p:spPr>
          <a:xfrm>
            <a:off x="6209969" y="2083242"/>
            <a:ext cx="159026" cy="389614"/>
          </a:xfrm>
          <a:custGeom>
            <a:avLst/>
            <a:gdLst>
              <a:gd name="connsiteX0" fmla="*/ 71561 w 159026"/>
              <a:gd name="connsiteY0" fmla="*/ 0 h 389614"/>
              <a:gd name="connsiteX1" fmla="*/ 63610 w 159026"/>
              <a:gd name="connsiteY1" fmla="*/ 47708 h 389614"/>
              <a:gd name="connsiteX2" fmla="*/ 39756 w 159026"/>
              <a:gd name="connsiteY2" fmla="*/ 63610 h 389614"/>
              <a:gd name="connsiteX3" fmla="*/ 15902 w 159026"/>
              <a:gd name="connsiteY3" fmla="*/ 87464 h 389614"/>
              <a:gd name="connsiteX4" fmla="*/ 0 w 159026"/>
              <a:gd name="connsiteY4" fmla="*/ 143123 h 389614"/>
              <a:gd name="connsiteX5" fmla="*/ 23854 w 159026"/>
              <a:gd name="connsiteY5" fmla="*/ 190831 h 389614"/>
              <a:gd name="connsiteX6" fmla="*/ 95415 w 159026"/>
              <a:gd name="connsiteY6" fmla="*/ 246490 h 389614"/>
              <a:gd name="connsiteX7" fmla="*/ 151074 w 159026"/>
              <a:gd name="connsiteY7" fmla="*/ 278295 h 389614"/>
              <a:gd name="connsiteX8" fmla="*/ 159026 w 159026"/>
              <a:gd name="connsiteY8" fmla="*/ 302149 h 389614"/>
              <a:gd name="connsiteX9" fmla="*/ 135172 w 159026"/>
              <a:gd name="connsiteY9" fmla="*/ 349857 h 389614"/>
              <a:gd name="connsiteX10" fmla="*/ 135172 w 159026"/>
              <a:gd name="connsiteY10" fmla="*/ 389614 h 3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026" h="389614">
                <a:moveTo>
                  <a:pt x="71561" y="0"/>
                </a:moveTo>
                <a:cubicBezTo>
                  <a:pt x="68911" y="15903"/>
                  <a:pt x="70820" y="33288"/>
                  <a:pt x="63610" y="47708"/>
                </a:cubicBezTo>
                <a:cubicBezTo>
                  <a:pt x="59336" y="56255"/>
                  <a:pt x="47097" y="57492"/>
                  <a:pt x="39756" y="63610"/>
                </a:cubicBezTo>
                <a:cubicBezTo>
                  <a:pt x="31117" y="70809"/>
                  <a:pt x="23853" y="79513"/>
                  <a:pt x="15902" y="87464"/>
                </a:cubicBezTo>
                <a:cubicBezTo>
                  <a:pt x="12153" y="98713"/>
                  <a:pt x="0" y="133139"/>
                  <a:pt x="0" y="143123"/>
                </a:cubicBezTo>
                <a:cubicBezTo>
                  <a:pt x="0" y="156058"/>
                  <a:pt x="15813" y="182790"/>
                  <a:pt x="23854" y="190831"/>
                </a:cubicBezTo>
                <a:cubicBezTo>
                  <a:pt x="61627" y="228605"/>
                  <a:pt x="62312" y="222846"/>
                  <a:pt x="95415" y="246490"/>
                </a:cubicBezTo>
                <a:cubicBezTo>
                  <a:pt x="137537" y="276576"/>
                  <a:pt x="112365" y="265392"/>
                  <a:pt x="151074" y="278295"/>
                </a:cubicBezTo>
                <a:cubicBezTo>
                  <a:pt x="153725" y="286246"/>
                  <a:pt x="159026" y="293767"/>
                  <a:pt x="159026" y="302149"/>
                </a:cubicBezTo>
                <a:cubicBezTo>
                  <a:pt x="159026" y="336234"/>
                  <a:pt x="143211" y="317700"/>
                  <a:pt x="135172" y="349857"/>
                </a:cubicBezTo>
                <a:cubicBezTo>
                  <a:pt x="131958" y="362714"/>
                  <a:pt x="135172" y="376362"/>
                  <a:pt x="135172" y="389614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orma libre"/>
          <p:cNvSpPr/>
          <p:nvPr/>
        </p:nvSpPr>
        <p:spPr>
          <a:xfrm>
            <a:off x="6313336" y="2059388"/>
            <a:ext cx="194741" cy="590911"/>
          </a:xfrm>
          <a:custGeom>
            <a:avLst/>
            <a:gdLst>
              <a:gd name="connsiteX0" fmla="*/ 23854 w 194741"/>
              <a:gd name="connsiteY0" fmla="*/ 0 h 590911"/>
              <a:gd name="connsiteX1" fmla="*/ 15902 w 194741"/>
              <a:gd name="connsiteY1" fmla="*/ 79513 h 590911"/>
              <a:gd name="connsiteX2" fmla="*/ 0 w 194741"/>
              <a:gd name="connsiteY2" fmla="*/ 127221 h 590911"/>
              <a:gd name="connsiteX3" fmla="*/ 15902 w 194741"/>
              <a:gd name="connsiteY3" fmla="*/ 166977 h 590911"/>
              <a:gd name="connsiteX4" fmla="*/ 39756 w 194741"/>
              <a:gd name="connsiteY4" fmla="*/ 174929 h 590911"/>
              <a:gd name="connsiteX5" fmla="*/ 55659 w 194741"/>
              <a:gd name="connsiteY5" fmla="*/ 198782 h 590911"/>
              <a:gd name="connsiteX6" fmla="*/ 103367 w 194741"/>
              <a:gd name="connsiteY6" fmla="*/ 230588 h 590911"/>
              <a:gd name="connsiteX7" fmla="*/ 127221 w 194741"/>
              <a:gd name="connsiteY7" fmla="*/ 246490 h 590911"/>
              <a:gd name="connsiteX8" fmla="*/ 151074 w 194741"/>
              <a:gd name="connsiteY8" fmla="*/ 262393 h 590911"/>
              <a:gd name="connsiteX9" fmla="*/ 166977 w 194741"/>
              <a:gd name="connsiteY9" fmla="*/ 286247 h 590911"/>
              <a:gd name="connsiteX10" fmla="*/ 190831 w 194741"/>
              <a:gd name="connsiteY10" fmla="*/ 302149 h 590911"/>
              <a:gd name="connsiteX11" fmla="*/ 182880 w 194741"/>
              <a:gd name="connsiteY11" fmla="*/ 349857 h 590911"/>
              <a:gd name="connsiteX12" fmla="*/ 166977 w 194741"/>
              <a:gd name="connsiteY12" fmla="*/ 397565 h 590911"/>
              <a:gd name="connsiteX13" fmla="*/ 159026 w 194741"/>
              <a:gd name="connsiteY13" fmla="*/ 421419 h 590911"/>
              <a:gd name="connsiteX14" fmla="*/ 143123 w 194741"/>
              <a:gd name="connsiteY14" fmla="*/ 445273 h 590911"/>
              <a:gd name="connsiteX15" fmla="*/ 135172 w 194741"/>
              <a:gd name="connsiteY15" fmla="*/ 564542 h 590911"/>
              <a:gd name="connsiteX16" fmla="*/ 119269 w 194741"/>
              <a:gd name="connsiteY16" fmla="*/ 588396 h 5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741" h="590911">
                <a:moveTo>
                  <a:pt x="23854" y="0"/>
                </a:moveTo>
                <a:cubicBezTo>
                  <a:pt x="21203" y="26504"/>
                  <a:pt x="20811" y="53333"/>
                  <a:pt x="15902" y="79513"/>
                </a:cubicBezTo>
                <a:cubicBezTo>
                  <a:pt x="12813" y="95989"/>
                  <a:pt x="0" y="127221"/>
                  <a:pt x="0" y="127221"/>
                </a:cubicBezTo>
                <a:cubicBezTo>
                  <a:pt x="5301" y="140473"/>
                  <a:pt x="6765" y="156012"/>
                  <a:pt x="15902" y="166977"/>
                </a:cubicBezTo>
                <a:cubicBezTo>
                  <a:pt x="21268" y="173416"/>
                  <a:pt x="33211" y="169693"/>
                  <a:pt x="39756" y="174929"/>
                </a:cubicBezTo>
                <a:cubicBezTo>
                  <a:pt x="47218" y="180899"/>
                  <a:pt x="48467" y="192489"/>
                  <a:pt x="55659" y="198782"/>
                </a:cubicBezTo>
                <a:cubicBezTo>
                  <a:pt x="70043" y="211368"/>
                  <a:pt x="87464" y="219986"/>
                  <a:pt x="103367" y="230588"/>
                </a:cubicBezTo>
                <a:lnTo>
                  <a:pt x="127221" y="246490"/>
                </a:lnTo>
                <a:lnTo>
                  <a:pt x="151074" y="262393"/>
                </a:lnTo>
                <a:cubicBezTo>
                  <a:pt x="156375" y="270344"/>
                  <a:pt x="160220" y="279490"/>
                  <a:pt x="166977" y="286247"/>
                </a:cubicBezTo>
                <a:cubicBezTo>
                  <a:pt x="173734" y="293004"/>
                  <a:pt x="188513" y="292878"/>
                  <a:pt x="190831" y="302149"/>
                </a:cubicBezTo>
                <a:cubicBezTo>
                  <a:pt x="194741" y="317790"/>
                  <a:pt x="186790" y="334216"/>
                  <a:pt x="182880" y="349857"/>
                </a:cubicBezTo>
                <a:cubicBezTo>
                  <a:pt x="178814" y="366119"/>
                  <a:pt x="172278" y="381662"/>
                  <a:pt x="166977" y="397565"/>
                </a:cubicBezTo>
                <a:cubicBezTo>
                  <a:pt x="164327" y="405516"/>
                  <a:pt x="163675" y="414445"/>
                  <a:pt x="159026" y="421419"/>
                </a:cubicBezTo>
                <a:lnTo>
                  <a:pt x="143123" y="445273"/>
                </a:lnTo>
                <a:cubicBezTo>
                  <a:pt x="140473" y="485029"/>
                  <a:pt x="139572" y="524941"/>
                  <a:pt x="135172" y="564542"/>
                </a:cubicBezTo>
                <a:cubicBezTo>
                  <a:pt x="132242" y="590911"/>
                  <a:pt x="133749" y="588396"/>
                  <a:pt x="119269" y="58839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6225871" y="2083242"/>
            <a:ext cx="407696" cy="516835"/>
          </a:xfrm>
          <a:custGeom>
            <a:avLst/>
            <a:gdLst>
              <a:gd name="connsiteX0" fmla="*/ 0 w 407696"/>
              <a:gd name="connsiteY0" fmla="*/ 0 h 516835"/>
              <a:gd name="connsiteX1" fmla="*/ 23854 w 407696"/>
              <a:gd name="connsiteY1" fmla="*/ 7951 h 516835"/>
              <a:gd name="connsiteX2" fmla="*/ 31806 w 407696"/>
              <a:gd name="connsiteY2" fmla="*/ 39756 h 516835"/>
              <a:gd name="connsiteX3" fmla="*/ 63611 w 407696"/>
              <a:gd name="connsiteY3" fmla="*/ 111318 h 516835"/>
              <a:gd name="connsiteX4" fmla="*/ 79513 w 407696"/>
              <a:gd name="connsiteY4" fmla="*/ 159026 h 516835"/>
              <a:gd name="connsiteX5" fmla="*/ 87465 w 407696"/>
              <a:gd name="connsiteY5" fmla="*/ 182880 h 516835"/>
              <a:gd name="connsiteX6" fmla="*/ 135172 w 407696"/>
              <a:gd name="connsiteY6" fmla="*/ 214685 h 516835"/>
              <a:gd name="connsiteX7" fmla="*/ 159026 w 407696"/>
              <a:gd name="connsiteY7" fmla="*/ 230588 h 516835"/>
              <a:gd name="connsiteX8" fmla="*/ 174929 w 407696"/>
              <a:gd name="connsiteY8" fmla="*/ 286247 h 516835"/>
              <a:gd name="connsiteX9" fmla="*/ 246491 w 407696"/>
              <a:gd name="connsiteY9" fmla="*/ 341906 h 516835"/>
              <a:gd name="connsiteX10" fmla="*/ 302150 w 407696"/>
              <a:gd name="connsiteY10" fmla="*/ 381662 h 516835"/>
              <a:gd name="connsiteX11" fmla="*/ 333955 w 407696"/>
              <a:gd name="connsiteY11" fmla="*/ 389614 h 516835"/>
              <a:gd name="connsiteX12" fmla="*/ 381663 w 407696"/>
              <a:gd name="connsiteY12" fmla="*/ 405516 h 516835"/>
              <a:gd name="connsiteX13" fmla="*/ 397566 w 407696"/>
              <a:gd name="connsiteY13" fmla="*/ 429370 h 516835"/>
              <a:gd name="connsiteX14" fmla="*/ 405517 w 407696"/>
              <a:gd name="connsiteY14" fmla="*/ 516835 h 51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696" h="516835">
                <a:moveTo>
                  <a:pt x="0" y="0"/>
                </a:moveTo>
                <a:cubicBezTo>
                  <a:pt x="7951" y="2650"/>
                  <a:pt x="18618" y="1406"/>
                  <a:pt x="23854" y="7951"/>
                </a:cubicBezTo>
                <a:cubicBezTo>
                  <a:pt x="30681" y="16484"/>
                  <a:pt x="28666" y="29289"/>
                  <a:pt x="31806" y="39756"/>
                </a:cubicBezTo>
                <a:cubicBezTo>
                  <a:pt x="47291" y="91371"/>
                  <a:pt x="40370" y="76458"/>
                  <a:pt x="63611" y="111318"/>
                </a:cubicBezTo>
                <a:lnTo>
                  <a:pt x="79513" y="159026"/>
                </a:lnTo>
                <a:cubicBezTo>
                  <a:pt x="82163" y="166977"/>
                  <a:pt x="80491" y="178231"/>
                  <a:pt x="87465" y="182880"/>
                </a:cubicBezTo>
                <a:lnTo>
                  <a:pt x="135172" y="214685"/>
                </a:lnTo>
                <a:lnTo>
                  <a:pt x="159026" y="230588"/>
                </a:lnTo>
                <a:cubicBezTo>
                  <a:pt x="160085" y="234826"/>
                  <a:pt x="170368" y="279405"/>
                  <a:pt x="174929" y="286247"/>
                </a:cubicBezTo>
                <a:cubicBezTo>
                  <a:pt x="191116" y="310527"/>
                  <a:pt x="225429" y="326109"/>
                  <a:pt x="246491" y="341906"/>
                </a:cubicBezTo>
                <a:cubicBezTo>
                  <a:pt x="250116" y="344625"/>
                  <a:pt x="293103" y="377785"/>
                  <a:pt x="302150" y="381662"/>
                </a:cubicBezTo>
                <a:cubicBezTo>
                  <a:pt x="312194" y="385967"/>
                  <a:pt x="323488" y="386474"/>
                  <a:pt x="333955" y="389614"/>
                </a:cubicBezTo>
                <a:cubicBezTo>
                  <a:pt x="350011" y="394431"/>
                  <a:pt x="381663" y="405516"/>
                  <a:pt x="381663" y="405516"/>
                </a:cubicBezTo>
                <a:cubicBezTo>
                  <a:pt x="386964" y="413467"/>
                  <a:pt x="394544" y="420304"/>
                  <a:pt x="397566" y="429370"/>
                </a:cubicBezTo>
                <a:cubicBezTo>
                  <a:pt x="407696" y="459759"/>
                  <a:pt x="405517" y="485938"/>
                  <a:pt x="405517" y="51683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>
            <a:off x="6241774" y="2115047"/>
            <a:ext cx="278296" cy="437322"/>
          </a:xfrm>
          <a:custGeom>
            <a:avLst/>
            <a:gdLst>
              <a:gd name="connsiteX0" fmla="*/ 31805 w 278296"/>
              <a:gd name="connsiteY0" fmla="*/ 0 h 437322"/>
              <a:gd name="connsiteX1" fmla="*/ 23854 w 278296"/>
              <a:gd name="connsiteY1" fmla="*/ 143123 h 437322"/>
              <a:gd name="connsiteX2" fmla="*/ 15903 w 278296"/>
              <a:gd name="connsiteY2" fmla="*/ 166977 h 437322"/>
              <a:gd name="connsiteX3" fmla="*/ 0 w 278296"/>
              <a:gd name="connsiteY3" fmla="*/ 230588 h 437322"/>
              <a:gd name="connsiteX4" fmla="*/ 7951 w 278296"/>
              <a:gd name="connsiteY4" fmla="*/ 270344 h 437322"/>
              <a:gd name="connsiteX5" fmla="*/ 23854 w 278296"/>
              <a:gd name="connsiteY5" fmla="*/ 294198 h 437322"/>
              <a:gd name="connsiteX6" fmla="*/ 71562 w 278296"/>
              <a:gd name="connsiteY6" fmla="*/ 326003 h 437322"/>
              <a:gd name="connsiteX7" fmla="*/ 135172 w 278296"/>
              <a:gd name="connsiteY7" fmla="*/ 365760 h 437322"/>
              <a:gd name="connsiteX8" fmla="*/ 174929 w 278296"/>
              <a:gd name="connsiteY8" fmla="*/ 373711 h 437322"/>
              <a:gd name="connsiteX9" fmla="*/ 198783 w 278296"/>
              <a:gd name="connsiteY9" fmla="*/ 389614 h 437322"/>
              <a:gd name="connsiteX10" fmla="*/ 246490 w 278296"/>
              <a:gd name="connsiteY10" fmla="*/ 405516 h 437322"/>
              <a:gd name="connsiteX11" fmla="*/ 278296 w 278296"/>
              <a:gd name="connsiteY11" fmla="*/ 437322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296" h="437322">
                <a:moveTo>
                  <a:pt x="31805" y="0"/>
                </a:moveTo>
                <a:cubicBezTo>
                  <a:pt x="29155" y="47708"/>
                  <a:pt x="28384" y="95557"/>
                  <a:pt x="23854" y="143123"/>
                </a:cubicBezTo>
                <a:cubicBezTo>
                  <a:pt x="23059" y="151467"/>
                  <a:pt x="17936" y="158846"/>
                  <a:pt x="15903" y="166977"/>
                </a:cubicBezTo>
                <a:lnTo>
                  <a:pt x="0" y="230588"/>
                </a:lnTo>
                <a:cubicBezTo>
                  <a:pt x="2650" y="243840"/>
                  <a:pt x="3206" y="257690"/>
                  <a:pt x="7951" y="270344"/>
                </a:cubicBezTo>
                <a:cubicBezTo>
                  <a:pt x="11306" y="279292"/>
                  <a:pt x="16662" y="287905"/>
                  <a:pt x="23854" y="294198"/>
                </a:cubicBezTo>
                <a:cubicBezTo>
                  <a:pt x="38238" y="306784"/>
                  <a:pt x="55659" y="315401"/>
                  <a:pt x="71562" y="326003"/>
                </a:cubicBezTo>
                <a:cubicBezTo>
                  <a:pt x="86038" y="335653"/>
                  <a:pt x="123183" y="360965"/>
                  <a:pt x="135172" y="365760"/>
                </a:cubicBezTo>
                <a:cubicBezTo>
                  <a:pt x="147720" y="370779"/>
                  <a:pt x="161677" y="371061"/>
                  <a:pt x="174929" y="373711"/>
                </a:cubicBezTo>
                <a:cubicBezTo>
                  <a:pt x="182880" y="379012"/>
                  <a:pt x="190050" y="385733"/>
                  <a:pt x="198783" y="389614"/>
                </a:cubicBezTo>
                <a:cubicBezTo>
                  <a:pt x="214101" y="396422"/>
                  <a:pt x="246490" y="405516"/>
                  <a:pt x="246490" y="405516"/>
                </a:cubicBezTo>
                <a:cubicBezTo>
                  <a:pt x="275275" y="424707"/>
                  <a:pt x="266070" y="412872"/>
                  <a:pt x="278296" y="43732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6300192" y="2852936"/>
            <a:ext cx="360040" cy="216024"/>
          </a:xfrm>
          <a:prstGeom prst="rect">
            <a:avLst/>
          </a:prstGeom>
          <a:solidFill>
            <a:srgbClr val="52852B"/>
          </a:solidFill>
          <a:ln>
            <a:solidFill>
              <a:srgbClr val="528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 flipV="1">
            <a:off x="5436096" y="2708920"/>
            <a:ext cx="0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5292080" y="2780928"/>
            <a:ext cx="0" cy="288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V="1">
            <a:off x="5580112" y="2708920"/>
            <a:ext cx="0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5364088" y="2780928"/>
            <a:ext cx="0" cy="288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V="1">
            <a:off x="5508104" y="2852936"/>
            <a:ext cx="0" cy="2160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Forma libre"/>
          <p:cNvSpPr/>
          <p:nvPr/>
        </p:nvSpPr>
        <p:spPr>
          <a:xfrm>
            <a:off x="5144494" y="2051437"/>
            <a:ext cx="1671099" cy="681161"/>
          </a:xfrm>
          <a:custGeom>
            <a:avLst/>
            <a:gdLst>
              <a:gd name="connsiteX0" fmla="*/ 0 w 1671099"/>
              <a:gd name="connsiteY0" fmla="*/ 341906 h 681161"/>
              <a:gd name="connsiteX1" fmla="*/ 286247 w 1671099"/>
              <a:gd name="connsiteY1" fmla="*/ 524786 h 681161"/>
              <a:gd name="connsiteX2" fmla="*/ 707666 w 1671099"/>
              <a:gd name="connsiteY2" fmla="*/ 405516 h 681161"/>
              <a:gd name="connsiteX3" fmla="*/ 779228 w 1671099"/>
              <a:gd name="connsiteY3" fmla="*/ 63610 h 681161"/>
              <a:gd name="connsiteX4" fmla="*/ 1017767 w 1671099"/>
              <a:gd name="connsiteY4" fmla="*/ 87464 h 681161"/>
              <a:gd name="connsiteX5" fmla="*/ 1089329 w 1671099"/>
              <a:gd name="connsiteY5" fmla="*/ 588396 h 681161"/>
              <a:gd name="connsiteX6" fmla="*/ 1590261 w 1671099"/>
              <a:gd name="connsiteY6" fmla="*/ 644055 h 681161"/>
              <a:gd name="connsiteX7" fmla="*/ 1574358 w 1671099"/>
              <a:gd name="connsiteY7" fmla="*/ 652006 h 681161"/>
              <a:gd name="connsiteX8" fmla="*/ 1590261 w 1671099"/>
              <a:gd name="connsiteY8" fmla="*/ 652006 h 68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099" h="681161">
                <a:moveTo>
                  <a:pt x="0" y="341906"/>
                </a:moveTo>
                <a:cubicBezTo>
                  <a:pt x="84151" y="428045"/>
                  <a:pt x="168303" y="514184"/>
                  <a:pt x="286247" y="524786"/>
                </a:cubicBezTo>
                <a:cubicBezTo>
                  <a:pt x="404191" y="535388"/>
                  <a:pt x="625503" y="482379"/>
                  <a:pt x="707666" y="405516"/>
                </a:cubicBezTo>
                <a:cubicBezTo>
                  <a:pt x="789829" y="328653"/>
                  <a:pt x="727545" y="116619"/>
                  <a:pt x="779228" y="63610"/>
                </a:cubicBezTo>
                <a:cubicBezTo>
                  <a:pt x="830912" y="10601"/>
                  <a:pt x="966084" y="0"/>
                  <a:pt x="1017767" y="87464"/>
                </a:cubicBezTo>
                <a:cubicBezTo>
                  <a:pt x="1069450" y="174928"/>
                  <a:pt x="993913" y="495631"/>
                  <a:pt x="1089329" y="588396"/>
                </a:cubicBezTo>
                <a:cubicBezTo>
                  <a:pt x="1184745" y="681161"/>
                  <a:pt x="1509423" y="633453"/>
                  <a:pt x="1590261" y="644055"/>
                </a:cubicBezTo>
                <a:cubicBezTo>
                  <a:pt x="1671099" y="654657"/>
                  <a:pt x="1574358" y="650681"/>
                  <a:pt x="1574358" y="652006"/>
                </a:cubicBezTo>
                <a:cubicBezTo>
                  <a:pt x="1574358" y="653331"/>
                  <a:pt x="1582309" y="652668"/>
                  <a:pt x="1590261" y="652006"/>
                </a:cubicBezTo>
              </a:path>
            </a:pathLst>
          </a:custGeom>
          <a:ln>
            <a:solidFill>
              <a:srgbClr val="1503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orma libre"/>
          <p:cNvSpPr/>
          <p:nvPr/>
        </p:nvSpPr>
        <p:spPr>
          <a:xfrm>
            <a:off x="5176299" y="2633207"/>
            <a:ext cx="1745311" cy="422745"/>
          </a:xfrm>
          <a:custGeom>
            <a:avLst/>
            <a:gdLst>
              <a:gd name="connsiteX0" fmla="*/ 0 w 1745311"/>
              <a:gd name="connsiteY0" fmla="*/ 133847 h 422745"/>
              <a:gd name="connsiteX1" fmla="*/ 326004 w 1745311"/>
              <a:gd name="connsiteY1" fmla="*/ 6626 h 422745"/>
              <a:gd name="connsiteX2" fmla="*/ 524786 w 1745311"/>
              <a:gd name="connsiteY2" fmla="*/ 94090 h 422745"/>
              <a:gd name="connsiteX3" fmla="*/ 580445 w 1745311"/>
              <a:gd name="connsiteY3" fmla="*/ 348532 h 422745"/>
              <a:gd name="connsiteX4" fmla="*/ 1001864 w 1745311"/>
              <a:gd name="connsiteY4" fmla="*/ 388289 h 422745"/>
              <a:gd name="connsiteX5" fmla="*/ 1073426 w 1745311"/>
              <a:gd name="connsiteY5" fmla="*/ 141798 h 422745"/>
              <a:gd name="connsiteX6" fmla="*/ 1645920 w 1745311"/>
              <a:gd name="connsiteY6" fmla="*/ 189506 h 422745"/>
              <a:gd name="connsiteX7" fmla="*/ 1669774 w 1745311"/>
              <a:gd name="connsiteY7" fmla="*/ 189506 h 422745"/>
              <a:gd name="connsiteX8" fmla="*/ 1590261 w 1745311"/>
              <a:gd name="connsiteY8" fmla="*/ 181555 h 42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311" h="422745">
                <a:moveTo>
                  <a:pt x="0" y="133847"/>
                </a:moveTo>
                <a:cubicBezTo>
                  <a:pt x="119270" y="73549"/>
                  <a:pt x="238540" y="13252"/>
                  <a:pt x="326004" y="6626"/>
                </a:cubicBezTo>
                <a:cubicBezTo>
                  <a:pt x="413468" y="0"/>
                  <a:pt x="482379" y="37106"/>
                  <a:pt x="524786" y="94090"/>
                </a:cubicBezTo>
                <a:cubicBezTo>
                  <a:pt x="567193" y="151074"/>
                  <a:pt x="500932" y="299499"/>
                  <a:pt x="580445" y="348532"/>
                </a:cubicBezTo>
                <a:cubicBezTo>
                  <a:pt x="659958" y="397565"/>
                  <a:pt x="919701" y="422745"/>
                  <a:pt x="1001864" y="388289"/>
                </a:cubicBezTo>
                <a:cubicBezTo>
                  <a:pt x="1084027" y="353833"/>
                  <a:pt x="966083" y="174929"/>
                  <a:pt x="1073426" y="141798"/>
                </a:cubicBezTo>
                <a:cubicBezTo>
                  <a:pt x="1180769" y="108667"/>
                  <a:pt x="1546529" y="181555"/>
                  <a:pt x="1645920" y="189506"/>
                </a:cubicBezTo>
                <a:cubicBezTo>
                  <a:pt x="1745311" y="197457"/>
                  <a:pt x="1679051" y="190831"/>
                  <a:pt x="1669774" y="189506"/>
                </a:cubicBezTo>
                <a:cubicBezTo>
                  <a:pt x="1660497" y="188181"/>
                  <a:pt x="1625379" y="184868"/>
                  <a:pt x="1590261" y="181555"/>
                </a:cubicBezTo>
              </a:path>
            </a:pathLst>
          </a:custGeom>
          <a:ln>
            <a:solidFill>
              <a:srgbClr val="15031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241774" y="4077072"/>
            <a:ext cx="2746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00CC"/>
                </a:solidFill>
              </a:rPr>
              <a:t>mismatch between ratchet potential and  channel corrugation </a:t>
            </a:r>
            <a:r>
              <a:rPr lang="en-US" dirty="0"/>
              <a:t>gives rise to the appearance of a net current even when both potentials are symmetric. </a:t>
            </a:r>
          </a:p>
        </p:txBody>
      </p:sp>
      <p:sp>
        <p:nvSpPr>
          <p:cNvPr id="34" name="33 Elipse"/>
          <p:cNvSpPr/>
          <p:nvPr/>
        </p:nvSpPr>
        <p:spPr>
          <a:xfrm>
            <a:off x="1619672" y="5027374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2489908" y="4725144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1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990" y="1628800"/>
            <a:ext cx="6629400" cy="42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424063" y="6140375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6600"/>
                </a:solidFill>
              </a:rPr>
              <a:t>P. </a:t>
            </a:r>
            <a:r>
              <a:rPr lang="es-ES" b="1" i="1" dirty="0" err="1">
                <a:solidFill>
                  <a:srgbClr val="006600"/>
                </a:solidFill>
              </a:rPr>
              <a:t>Malgaretti</a:t>
            </a:r>
            <a:r>
              <a:rPr lang="es-ES" b="1" i="1" dirty="0">
                <a:solidFill>
                  <a:srgbClr val="006600"/>
                </a:solidFill>
              </a:rPr>
              <a:t>, I. </a:t>
            </a:r>
            <a:r>
              <a:rPr lang="es-ES" b="1" i="1" dirty="0" err="1">
                <a:solidFill>
                  <a:srgbClr val="006600"/>
                </a:solidFill>
              </a:rPr>
              <a:t>Pagonabarraga</a:t>
            </a:r>
            <a:r>
              <a:rPr lang="es-ES" b="1" i="1" dirty="0">
                <a:solidFill>
                  <a:srgbClr val="006600"/>
                </a:solidFill>
              </a:rPr>
              <a:t>, J.M. </a:t>
            </a:r>
            <a:r>
              <a:rPr lang="es-ES" b="1" i="1" dirty="0" err="1">
                <a:solidFill>
                  <a:srgbClr val="006600"/>
                </a:solidFill>
              </a:rPr>
              <a:t>Rubi</a:t>
            </a:r>
            <a:r>
              <a:rPr lang="es-ES" b="1" i="1" dirty="0">
                <a:solidFill>
                  <a:srgbClr val="006600"/>
                </a:solidFill>
              </a:rPr>
              <a:t>, PRE (2012)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>
            <a:noAutofit/>
          </a:bodyPr>
          <a:lstStyle/>
          <a:p>
            <a:r>
              <a:rPr lang="es-ES" sz="3200" b="1" dirty="0" err="1">
                <a:solidFill>
                  <a:srgbClr val="C00000"/>
                </a:solidFill>
              </a:rPr>
              <a:t>Cooperative</a:t>
            </a:r>
            <a:r>
              <a:rPr lang="es-ES" sz="3200" b="1" dirty="0">
                <a:solidFill>
                  <a:srgbClr val="C00000"/>
                </a:solidFill>
              </a:rPr>
              <a:t> </a:t>
            </a:r>
            <a:r>
              <a:rPr lang="es-ES" sz="3200" b="1" dirty="0" err="1">
                <a:solidFill>
                  <a:srgbClr val="C00000"/>
                </a:solidFill>
              </a:rPr>
              <a:t>Rectification</a:t>
            </a:r>
            <a:r>
              <a:rPr lang="es-ES" sz="3200" b="1" dirty="0">
                <a:solidFill>
                  <a:srgbClr val="C00000"/>
                </a:solidFill>
              </a:rPr>
              <a:t> in a </a:t>
            </a:r>
            <a:r>
              <a:rPr lang="es-ES" sz="3200" b="1" dirty="0" err="1">
                <a:solidFill>
                  <a:srgbClr val="C00000"/>
                </a:solidFill>
              </a:rPr>
              <a:t>two-state</a:t>
            </a:r>
            <a:r>
              <a:rPr lang="es-ES" sz="3200" b="1" dirty="0">
                <a:solidFill>
                  <a:srgbClr val="C00000"/>
                </a:solidFill>
              </a:rPr>
              <a:t> molecular motor </a:t>
            </a:r>
            <a:r>
              <a:rPr lang="es-ES" sz="3200" b="1" dirty="0" err="1">
                <a:solidFill>
                  <a:srgbClr val="C00000"/>
                </a:solidFill>
              </a:rPr>
              <a:t>model</a:t>
            </a:r>
            <a:endParaRPr lang="es-E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15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29047</TotalTime>
  <Words>996</Words>
  <Application>Microsoft Office PowerPoint</Application>
  <PresentationFormat>Presentación en pantalla (4:3)</PresentationFormat>
  <Paragraphs>115</Paragraphs>
  <Slides>29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Wingdings</vt:lpstr>
      <vt:lpstr>Tema de Office</vt:lpstr>
      <vt:lpstr>Equation</vt:lpstr>
      <vt:lpstr>Entropic diffusion in confined soft-matter and biological systems  </vt:lpstr>
      <vt:lpstr>Outline</vt:lpstr>
      <vt:lpstr>Motivation</vt:lpstr>
      <vt:lpstr>Presentación de PowerPoint</vt:lpstr>
      <vt:lpstr>Presentación de PowerPoint</vt:lpstr>
      <vt:lpstr>Presentación de PowerPoint</vt:lpstr>
      <vt:lpstr> Entropic rectification</vt:lpstr>
      <vt:lpstr>Cooperative rectification</vt:lpstr>
      <vt:lpstr>Cooperative Rectification in a two-state molecular motor model</vt:lpstr>
      <vt:lpstr>Presentación de PowerPoint</vt:lpstr>
      <vt:lpstr>Presentación de PowerPoint</vt:lpstr>
      <vt:lpstr>Presentación de PowerPoint</vt:lpstr>
      <vt:lpstr>Validity of the coarse-graining description</vt:lpstr>
      <vt:lpstr>Presentación de PowerPoint</vt:lpstr>
      <vt:lpstr>Presentación de PowerPoint</vt:lpstr>
      <vt:lpstr>Presentación de PowerPoint</vt:lpstr>
      <vt:lpstr>κh(x) ∼ 1 : New transport regimes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Entropic transport</dc:title>
  <dc:creator>Miguel</dc:creator>
  <cp:lastModifiedBy>UX490U</cp:lastModifiedBy>
  <cp:revision>375</cp:revision>
  <dcterms:created xsi:type="dcterms:W3CDTF">2013-12-25T10:38:54Z</dcterms:created>
  <dcterms:modified xsi:type="dcterms:W3CDTF">2019-10-29T09:40:24Z</dcterms:modified>
</cp:coreProperties>
</file>